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Lst>
  <p:sldSz cy="5143500" cx="9144000"/>
  <p:notesSz cx="6858000" cy="9144000"/>
  <p:embeddedFontLst>
    <p:embeddedFont>
      <p:font typeface="Roboto"/>
      <p:regular r:id="rId38"/>
      <p:bold r:id="rId39"/>
      <p:italic r:id="rId40"/>
      <p:boldItalic r:id="rId41"/>
    </p:embeddedFont>
    <p:embeddedFont>
      <p:font typeface="Old Standard TT"/>
      <p:regular r:id="rId42"/>
      <p:bold r:id="rId43"/>
      <p:italic r:id="rId44"/>
    </p:embeddedFont>
    <p:embeddedFont>
      <p:font typeface="Oswald"/>
      <p:regular r:id="rId45"/>
      <p:bold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11B8A00-2650-4AC7-AA49-67872CEBD14E}">
  <a:tblStyle styleId="{D11B8A00-2650-4AC7-AA49-67872CEBD14E}"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Roboto-italic.fntdata"/><Relationship Id="rId20" Type="http://schemas.openxmlformats.org/officeDocument/2006/relationships/slide" Target="slides/slide14.xml"/><Relationship Id="rId42" Type="http://schemas.openxmlformats.org/officeDocument/2006/relationships/font" Target="fonts/OldStandardTT-regular.fntdata"/><Relationship Id="rId41" Type="http://schemas.openxmlformats.org/officeDocument/2006/relationships/font" Target="fonts/Roboto-boldItalic.fntdata"/><Relationship Id="rId22" Type="http://schemas.openxmlformats.org/officeDocument/2006/relationships/slide" Target="slides/slide16.xml"/><Relationship Id="rId44" Type="http://schemas.openxmlformats.org/officeDocument/2006/relationships/font" Target="fonts/OldStandardTT-italic.fntdata"/><Relationship Id="rId21" Type="http://schemas.openxmlformats.org/officeDocument/2006/relationships/slide" Target="slides/slide15.xml"/><Relationship Id="rId43" Type="http://schemas.openxmlformats.org/officeDocument/2006/relationships/font" Target="fonts/OldStandardTT-bold.fntdata"/><Relationship Id="rId24" Type="http://schemas.openxmlformats.org/officeDocument/2006/relationships/slide" Target="slides/slide18.xml"/><Relationship Id="rId46" Type="http://schemas.openxmlformats.org/officeDocument/2006/relationships/font" Target="fonts/Oswald-bold.fntdata"/><Relationship Id="rId23" Type="http://schemas.openxmlformats.org/officeDocument/2006/relationships/slide" Target="slides/slide17.xml"/><Relationship Id="rId45" Type="http://schemas.openxmlformats.org/officeDocument/2006/relationships/font" Target="fonts/Oswald-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font" Target="fonts/Roboto-bold.fntdata"/><Relationship Id="rId16" Type="http://schemas.openxmlformats.org/officeDocument/2006/relationships/slide" Target="slides/slide10.xml"/><Relationship Id="rId38" Type="http://schemas.openxmlformats.org/officeDocument/2006/relationships/font" Target="fonts/Roboto-regular.fnt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c9c6875b49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2c9c6875b49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2c9c6875b49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2c9c6875b49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2c9c6875b49_0_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2c9c6875b49_0_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n" sz="900">
                <a:solidFill>
                  <a:schemeClr val="dk1"/>
                </a:solidFill>
              </a:rPr>
              <a:t>Drive membership because of the memories created with family members. Regardless of skill, membership will be viewed as a way to spend quality time with family while developing skills in golf</a:t>
            </a:r>
            <a:endParaRPr sz="200"/>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1f55dde2215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1f55dde2215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2ca6788afaf_1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2ca6788afaf_1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f54c3ec4f0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f54c3ec4f0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1" marL="914400" rtl="0" algn="l">
              <a:lnSpc>
                <a:spcPct val="11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Benefits:</a:t>
            </a:r>
            <a:endParaRPr sz="1200">
              <a:solidFill>
                <a:schemeClr val="dk1"/>
              </a:solidFill>
              <a:latin typeface="Roboto"/>
              <a:ea typeface="Roboto"/>
              <a:cs typeface="Roboto"/>
              <a:sym typeface="Roboto"/>
            </a:endParaRPr>
          </a:p>
          <a:p>
            <a:pPr indent="-304800" lvl="0" marL="1371600" rtl="0" algn="l">
              <a:lnSpc>
                <a:spcPct val="11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Same benefits as individual membership for up to four to six family members (e.g., spouse and children).</a:t>
            </a:r>
            <a:endParaRPr sz="1200">
              <a:solidFill>
                <a:schemeClr val="dk1"/>
              </a:solidFill>
              <a:latin typeface="Roboto"/>
              <a:ea typeface="Roboto"/>
              <a:cs typeface="Roboto"/>
              <a:sym typeface="Roboto"/>
            </a:endParaRPr>
          </a:p>
          <a:p>
            <a:pPr indent="-304800" lvl="0" marL="1371600" rtl="0" algn="l">
              <a:lnSpc>
                <a:spcPct val="11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Additional discounts on guest fees for family members.</a:t>
            </a:r>
            <a:endParaRPr sz="1200">
              <a:solidFill>
                <a:schemeClr val="dk1"/>
              </a:solidFill>
              <a:latin typeface="Roboto"/>
              <a:ea typeface="Roboto"/>
              <a:cs typeface="Roboto"/>
              <a:sym typeface="Roboto"/>
            </a:endParaRPr>
          </a:p>
          <a:p>
            <a:pPr indent="0" lvl="0" marL="0" rtl="0" algn="l">
              <a:lnSpc>
                <a:spcPct val="115000"/>
              </a:lnSpc>
              <a:spcBef>
                <a:spcPts val="1200"/>
              </a:spcBef>
              <a:spcAft>
                <a:spcPts val="0"/>
              </a:spcAft>
              <a:buNone/>
            </a:pPr>
            <a:r>
              <a:rPr lang="en" sz="1200">
                <a:solidFill>
                  <a:schemeClr val="dk1"/>
                </a:solidFill>
                <a:latin typeface="Roboto"/>
                <a:ea typeface="Roboto"/>
                <a:cs typeface="Roboto"/>
                <a:sym typeface="Roboto"/>
              </a:rPr>
              <a:t>BRYSON NOTES:</a:t>
            </a:r>
            <a:endParaRPr sz="1200">
              <a:solidFill>
                <a:schemeClr val="dk1"/>
              </a:solidFill>
              <a:latin typeface="Roboto"/>
              <a:ea typeface="Roboto"/>
              <a:cs typeface="Roboto"/>
              <a:sym typeface="Roboto"/>
            </a:endParaRPr>
          </a:p>
          <a:p>
            <a:pPr indent="0" lvl="0" marL="0" rtl="0" algn="l">
              <a:lnSpc>
                <a:spcPct val="115000"/>
              </a:lnSpc>
              <a:spcBef>
                <a:spcPts val="1200"/>
              </a:spcBef>
              <a:spcAft>
                <a:spcPts val="0"/>
              </a:spcAft>
              <a:buNone/>
            </a:pPr>
            <a:r>
              <a:rPr lang="en" sz="1200">
                <a:solidFill>
                  <a:schemeClr val="dk1"/>
                </a:solidFill>
                <a:latin typeface="Roboto"/>
                <a:ea typeface="Roboto"/>
                <a:cs typeface="Roboto"/>
                <a:sym typeface="Roboto"/>
              </a:rPr>
              <a:t>Single-Day Bundle is All wrong. Family Fun Day Bundle is just one example of a Single-Day Bundle. You need to be more general with it.</a:t>
            </a:r>
            <a:endParaRPr sz="1200">
              <a:solidFill>
                <a:schemeClr val="dk1"/>
              </a:solidFill>
              <a:latin typeface="Roboto"/>
              <a:ea typeface="Roboto"/>
              <a:cs typeface="Roboto"/>
              <a:sym typeface="Roboto"/>
            </a:endParaRPr>
          </a:p>
          <a:p>
            <a:pPr indent="0" lvl="0" marL="0" rtl="0" algn="l">
              <a:lnSpc>
                <a:spcPct val="115000"/>
              </a:lnSpc>
              <a:spcBef>
                <a:spcPts val="1200"/>
              </a:spcBef>
              <a:spcAft>
                <a:spcPts val="0"/>
              </a:spcAft>
              <a:buNone/>
            </a:pPr>
            <a:r>
              <a:rPr lang="en" sz="1200">
                <a:solidFill>
                  <a:schemeClr val="dk1"/>
                </a:solidFill>
                <a:latin typeface="Roboto"/>
                <a:ea typeface="Roboto"/>
                <a:cs typeface="Roboto"/>
                <a:sym typeface="Roboto"/>
              </a:rPr>
              <a:t>Family Membership: It’s like a bundle of memberships. Ex. 4 members of family = cost of 2 memberships.</a:t>
            </a:r>
            <a:endParaRPr sz="1200">
              <a:solidFill>
                <a:schemeClr val="dk1"/>
              </a:solidFill>
              <a:latin typeface="Roboto"/>
              <a:ea typeface="Roboto"/>
              <a:cs typeface="Roboto"/>
              <a:sym typeface="Roboto"/>
            </a:endParaRPr>
          </a:p>
          <a:p>
            <a:pPr indent="0" lvl="0" marL="0" rtl="0" algn="l">
              <a:lnSpc>
                <a:spcPct val="115000"/>
              </a:lnSpc>
              <a:spcBef>
                <a:spcPts val="1200"/>
              </a:spcBef>
              <a:spcAft>
                <a:spcPts val="0"/>
              </a:spcAft>
              <a:buNone/>
            </a:pPr>
            <a:r>
              <a:t/>
            </a:r>
            <a:endParaRPr sz="1200">
              <a:solidFill>
                <a:schemeClr val="dk1"/>
              </a:solidFill>
              <a:latin typeface="Roboto"/>
              <a:ea typeface="Roboto"/>
              <a:cs typeface="Roboto"/>
              <a:sym typeface="Roboto"/>
            </a:endParaRPr>
          </a:p>
          <a:p>
            <a:pPr indent="0" lvl="0" marL="0" rtl="0" algn="l">
              <a:lnSpc>
                <a:spcPct val="115000"/>
              </a:lnSpc>
              <a:spcBef>
                <a:spcPts val="1200"/>
              </a:spcBef>
              <a:spcAft>
                <a:spcPts val="1200"/>
              </a:spcAft>
              <a:buNone/>
            </a:pPr>
            <a:r>
              <a:rPr lang="en" sz="1200">
                <a:solidFill>
                  <a:schemeClr val="dk1"/>
                </a:solidFill>
                <a:latin typeface="Roboto"/>
                <a:ea typeface="Roboto"/>
                <a:cs typeface="Roboto"/>
                <a:sym typeface="Roboto"/>
              </a:rPr>
              <a:t>PGA </a:t>
            </a:r>
            <a:endParaRPr sz="1200">
              <a:solidFill>
                <a:schemeClr val="dk1"/>
              </a:solidFill>
              <a:latin typeface="Roboto"/>
              <a:ea typeface="Roboto"/>
              <a:cs typeface="Roboto"/>
              <a:sym typeface="Roboto"/>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2c9c6875b49_0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2c9c6875b49_0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28600" lvl="0" marL="457200" rtl="0" algn="l">
              <a:lnSpc>
                <a:spcPct val="115000"/>
              </a:lnSpc>
              <a:spcBef>
                <a:spcPts val="0"/>
              </a:spcBef>
              <a:spcAft>
                <a:spcPts val="0"/>
              </a:spcAft>
              <a:buClr>
                <a:schemeClr val="dk1"/>
              </a:buClr>
              <a:buSzPts val="1200"/>
              <a:buFont typeface="Roboto"/>
              <a:buNone/>
            </a:pPr>
            <a:r>
              <a:rPr lang="en" sz="1200">
                <a:solidFill>
                  <a:schemeClr val="dk1"/>
                </a:solidFill>
                <a:latin typeface="Roboto"/>
                <a:ea typeface="Roboto"/>
                <a:cs typeface="Roboto"/>
                <a:sym typeface="Roboto"/>
              </a:rPr>
              <a:t>Exclusive Dining Events:</a:t>
            </a:r>
            <a:endParaRPr sz="1200">
              <a:solidFill>
                <a:schemeClr val="dk1"/>
              </a:solidFill>
              <a:latin typeface="Roboto"/>
              <a:ea typeface="Roboto"/>
              <a:cs typeface="Roboto"/>
              <a:sym typeface="Roboto"/>
            </a:endParaRPr>
          </a:p>
          <a:p>
            <a:pPr indent="-304800" lvl="1" marL="914400" rtl="0" algn="l">
              <a:lnSpc>
                <a:spcPct val="11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PGA Family members could enjoy exclusive dining events hosted at the club's restaurant or partner establishments. These events could include themed dinners, wine tastings, chef's table experiences, and holiday brunches.</a:t>
            </a:r>
            <a:endParaRPr sz="1200">
              <a:solidFill>
                <a:schemeClr val="dk1"/>
              </a:solidFill>
              <a:latin typeface="Roboto"/>
              <a:ea typeface="Roboto"/>
              <a:cs typeface="Roboto"/>
              <a:sym typeface="Roboto"/>
            </a:endParaRPr>
          </a:p>
          <a:p>
            <a:pPr indent="-304800" lvl="1" marL="914400" rtl="0" algn="l">
              <a:lnSpc>
                <a:spcPct val="11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By offering unique and curated dining experiences, PGA Family encourages members to dine at the club and strengthens their sense of community and belonging.</a:t>
            </a:r>
            <a:endParaRPr sz="1200">
              <a:solidFill>
                <a:schemeClr val="dk1"/>
              </a:solidFill>
              <a:latin typeface="Roboto"/>
              <a:ea typeface="Roboto"/>
              <a:cs typeface="Roboto"/>
              <a:sym typeface="Roboto"/>
            </a:endParaRPr>
          </a:p>
          <a:p>
            <a:pPr indent="-304800" lvl="1" marL="914400" rtl="0" algn="l">
              <a:lnSpc>
                <a:spcPct val="11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Customized Culinary Programs</a:t>
            </a:r>
            <a:endParaRPr sz="1200">
              <a:solidFill>
                <a:schemeClr val="dk1"/>
              </a:solidFill>
              <a:latin typeface="Roboto"/>
              <a:ea typeface="Roboto"/>
              <a:cs typeface="Roboto"/>
              <a:sym typeface="Roboto"/>
            </a:endParaRPr>
          </a:p>
          <a:p>
            <a:pPr indent="-304800" lvl="2" marL="1371600" rtl="0" algn="l">
              <a:lnSpc>
                <a:spcPct val="115000"/>
              </a:lnSpc>
              <a:spcBef>
                <a:spcPts val="0"/>
              </a:spcBef>
              <a:spcAft>
                <a:spcPts val="0"/>
              </a:spcAft>
              <a:buClr>
                <a:schemeClr val="dk1"/>
              </a:buClr>
              <a:buSzPts val="1200"/>
              <a:buFont typeface="Roboto"/>
              <a:buAutoNum type="romanLcPeriod"/>
            </a:pPr>
            <a:r>
              <a:rPr lang="en" sz="1200">
                <a:solidFill>
                  <a:schemeClr val="dk1"/>
                </a:solidFill>
                <a:latin typeface="Roboto"/>
                <a:ea typeface="Roboto"/>
                <a:cs typeface="Roboto"/>
                <a:sym typeface="Roboto"/>
              </a:rPr>
              <a:t>With local chefs</a:t>
            </a:r>
            <a:endParaRPr sz="1200">
              <a:solidFill>
                <a:schemeClr val="dk1"/>
              </a:solidFill>
              <a:latin typeface="Roboto"/>
              <a:ea typeface="Roboto"/>
              <a:cs typeface="Roboto"/>
              <a:sym typeface="Roboto"/>
            </a:endParaRPr>
          </a:p>
          <a:p>
            <a:pPr indent="-304800" lvl="2" marL="1371600" rtl="0" algn="l">
              <a:lnSpc>
                <a:spcPct val="115000"/>
              </a:lnSpc>
              <a:spcBef>
                <a:spcPts val="0"/>
              </a:spcBef>
              <a:spcAft>
                <a:spcPts val="0"/>
              </a:spcAft>
              <a:buClr>
                <a:schemeClr val="dk1"/>
              </a:buClr>
              <a:buSzPts val="1200"/>
              <a:buFont typeface="Roboto"/>
              <a:buAutoNum type="romanLcPeriod"/>
            </a:pPr>
            <a:r>
              <a:rPr lang="en" sz="1200">
                <a:solidFill>
                  <a:schemeClr val="dk1"/>
                </a:solidFill>
                <a:latin typeface="Roboto"/>
                <a:ea typeface="Roboto"/>
                <a:cs typeface="Roboto"/>
                <a:sym typeface="Roboto"/>
              </a:rPr>
              <a:t>educational and interactive culinary experiences</a:t>
            </a:r>
            <a:endParaRPr sz="1200">
              <a:solidFill>
                <a:schemeClr val="dk1"/>
              </a:solidFill>
              <a:latin typeface="Roboto"/>
              <a:ea typeface="Roboto"/>
              <a:cs typeface="Roboto"/>
              <a:sym typeface="Roboto"/>
            </a:endParaRPr>
          </a:p>
          <a:p>
            <a:pPr indent="-304800" lvl="2" marL="1371600" rtl="0" algn="l">
              <a:lnSpc>
                <a:spcPct val="115000"/>
              </a:lnSpc>
              <a:spcBef>
                <a:spcPts val="0"/>
              </a:spcBef>
              <a:spcAft>
                <a:spcPts val="0"/>
              </a:spcAft>
              <a:buClr>
                <a:schemeClr val="dk1"/>
              </a:buClr>
              <a:buSzPts val="1200"/>
              <a:buFont typeface="Roboto"/>
              <a:buAutoNum type="romanLcPeriod"/>
            </a:pPr>
            <a:r>
              <a:rPr lang="en" sz="1200">
                <a:solidFill>
                  <a:schemeClr val="dk1"/>
                </a:solidFill>
                <a:latin typeface="Roboto"/>
                <a:ea typeface="Roboto"/>
                <a:cs typeface="Roboto"/>
                <a:sym typeface="Roboto"/>
              </a:rPr>
              <a:t>Focus on food and beverage lovers  </a:t>
            </a:r>
            <a:endParaRPr sz="1200">
              <a:solidFill>
                <a:schemeClr val="dk1"/>
              </a:solidFill>
              <a:latin typeface="Roboto"/>
              <a:ea typeface="Roboto"/>
              <a:cs typeface="Roboto"/>
              <a:sym typeface="Roboto"/>
            </a:endParaRPr>
          </a:p>
          <a:p>
            <a:pPr indent="0" lvl="0" marL="914400" rtl="0" algn="l">
              <a:lnSpc>
                <a:spcPct val="115000"/>
              </a:lnSpc>
              <a:spcBef>
                <a:spcPts val="1200"/>
              </a:spcBef>
              <a:spcAft>
                <a:spcPts val="0"/>
              </a:spcAft>
              <a:buNone/>
            </a:pPr>
            <a:r>
              <a:t/>
            </a:r>
            <a:endParaRPr sz="100">
              <a:solidFill>
                <a:schemeClr val="dk1"/>
              </a:solidFill>
              <a:latin typeface="Roboto"/>
              <a:ea typeface="Roboto"/>
              <a:cs typeface="Roboto"/>
              <a:sym typeface="Roboto"/>
            </a:endParaRPr>
          </a:p>
          <a:p>
            <a:pPr indent="-228600" lvl="0" marL="457200" rtl="0" algn="l">
              <a:lnSpc>
                <a:spcPct val="115000"/>
              </a:lnSpc>
              <a:spcBef>
                <a:spcPts val="1200"/>
              </a:spcBef>
              <a:spcAft>
                <a:spcPts val="0"/>
              </a:spcAft>
              <a:buClr>
                <a:schemeClr val="dk1"/>
              </a:buClr>
              <a:buSzPts val="1200"/>
              <a:buFont typeface="Roboto"/>
              <a:buNone/>
            </a:pPr>
            <a:r>
              <a:t/>
            </a:r>
            <a:endParaRPr sz="1200">
              <a:solidFill>
                <a:schemeClr val="dk1"/>
              </a:solidFill>
              <a:latin typeface="Roboto"/>
              <a:ea typeface="Roboto"/>
              <a:cs typeface="Roboto"/>
              <a:sym typeface="Roboto"/>
            </a:endParaRPr>
          </a:p>
          <a:p>
            <a:pPr indent="0" lvl="0" marL="0" rtl="0" algn="l">
              <a:lnSpc>
                <a:spcPct val="115000"/>
              </a:lnSpc>
              <a:spcBef>
                <a:spcPts val="0"/>
              </a:spcBef>
              <a:spcAft>
                <a:spcPts val="0"/>
              </a:spcAft>
              <a:buNone/>
            </a:pPr>
            <a:r>
              <a:t/>
            </a:r>
            <a:endParaRPr sz="1200">
              <a:solidFill>
                <a:schemeClr val="dk1"/>
              </a:solidFill>
              <a:latin typeface="Roboto"/>
              <a:ea typeface="Roboto"/>
              <a:cs typeface="Roboto"/>
              <a:sym typeface="Roboto"/>
            </a:endParaRPr>
          </a:p>
          <a:p>
            <a:pPr indent="0" lvl="0" marL="0" rtl="0" algn="l">
              <a:spcBef>
                <a:spcPts val="120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2c9c6875b49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2c9c6875b49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Specialized Alcohol Beverage Provided for the event:</a:t>
            </a:r>
            <a:endParaRPr/>
          </a:p>
          <a:p>
            <a:pPr indent="-298450" lvl="0" marL="457200" rtl="0" algn="l">
              <a:spcBef>
                <a:spcPts val="0"/>
              </a:spcBef>
              <a:spcAft>
                <a:spcPts val="0"/>
              </a:spcAft>
              <a:buSzPts val="1100"/>
              <a:buChar char="-"/>
            </a:pPr>
            <a:r>
              <a:rPr lang="en"/>
              <a:t>Alcohol is the #1 seller for </a:t>
            </a:r>
            <a:r>
              <a:rPr lang="en"/>
              <a:t>the</a:t>
            </a:r>
            <a:r>
              <a:rPr lang="en"/>
              <a:t> golf course </a:t>
            </a:r>
            <a:endParaRPr/>
          </a:p>
          <a:p>
            <a:pPr indent="-298450" lvl="0" marL="457200" rtl="0" algn="l">
              <a:spcBef>
                <a:spcPts val="0"/>
              </a:spcBef>
              <a:spcAft>
                <a:spcPts val="0"/>
              </a:spcAft>
              <a:buSzPts val="1100"/>
              <a:buChar char="-"/>
            </a:pPr>
            <a:r>
              <a:rPr lang="en"/>
              <a:t>Provide premium and variety of options can catch consumers eyes </a:t>
            </a:r>
            <a:endParaRPr/>
          </a:p>
          <a:p>
            <a:pPr indent="0" lvl="0" marL="0" rtl="0" algn="l">
              <a:spcBef>
                <a:spcPts val="0"/>
              </a:spcBef>
              <a:spcAft>
                <a:spcPts val="0"/>
              </a:spcAft>
              <a:buNone/>
            </a:pPr>
            <a:r>
              <a:t/>
            </a:r>
            <a:endParaRPr/>
          </a:p>
          <a:p>
            <a:pPr indent="-330200" lvl="1" marL="914400" rtl="0" algn="l">
              <a:lnSpc>
                <a:spcPct val="115000"/>
              </a:lnSpc>
              <a:spcBef>
                <a:spcPts val="0"/>
              </a:spcBef>
              <a:spcAft>
                <a:spcPts val="0"/>
              </a:spcAft>
              <a:buClr>
                <a:schemeClr val="dk1"/>
              </a:buClr>
              <a:buSzPts val="1600"/>
              <a:buFont typeface="Roboto"/>
              <a:buChar char="○"/>
            </a:pPr>
            <a:r>
              <a:rPr lang="en" sz="1600">
                <a:solidFill>
                  <a:schemeClr val="dk1"/>
                </a:solidFill>
                <a:latin typeface="Roboto"/>
                <a:ea typeface="Roboto"/>
                <a:cs typeface="Roboto"/>
                <a:sym typeface="Roboto"/>
              </a:rPr>
              <a:t>For example: themed dinners, wine tastings, chef's table experiences, and holiday brunches.</a:t>
            </a:r>
            <a:endParaRPr sz="1600">
              <a:solidFill>
                <a:schemeClr val="dk1"/>
              </a:solidFill>
              <a:latin typeface="Roboto"/>
              <a:ea typeface="Roboto"/>
              <a:cs typeface="Roboto"/>
              <a:sym typeface="Roboto"/>
            </a:endParaRPr>
          </a:p>
          <a:p>
            <a:pPr indent="-368300" lvl="0" marL="457200" rtl="0" algn="l">
              <a:lnSpc>
                <a:spcPct val="115000"/>
              </a:lnSpc>
              <a:spcBef>
                <a:spcPts val="0"/>
              </a:spcBef>
              <a:spcAft>
                <a:spcPts val="0"/>
              </a:spcAft>
              <a:buClr>
                <a:schemeClr val="dk1"/>
              </a:buClr>
              <a:buSzPts val="2200"/>
              <a:buChar char="●"/>
            </a:pPr>
            <a:r>
              <a:rPr lang="en" sz="1600">
                <a:solidFill>
                  <a:schemeClr val="dk1"/>
                </a:solidFill>
                <a:latin typeface="Roboto"/>
                <a:ea typeface="Roboto"/>
                <a:cs typeface="Roboto"/>
                <a:sym typeface="Roboto"/>
              </a:rPr>
              <a:t>Family Style Dining Experience:</a:t>
            </a:r>
            <a:endParaRPr sz="1600">
              <a:solidFill>
                <a:schemeClr val="dk1"/>
              </a:solidFill>
              <a:latin typeface="Roboto"/>
              <a:ea typeface="Roboto"/>
              <a:cs typeface="Roboto"/>
              <a:sym typeface="Roboto"/>
            </a:endParaRPr>
          </a:p>
          <a:p>
            <a:pPr indent="-330200" lvl="1" marL="914400" rtl="0" algn="l">
              <a:lnSpc>
                <a:spcPct val="115000"/>
              </a:lnSpc>
              <a:spcBef>
                <a:spcPts val="0"/>
              </a:spcBef>
              <a:spcAft>
                <a:spcPts val="0"/>
              </a:spcAft>
              <a:buClr>
                <a:schemeClr val="dk1"/>
              </a:buClr>
              <a:buSzPts val="1600"/>
              <a:buFont typeface="Roboto"/>
              <a:buChar char="○"/>
            </a:pPr>
            <a:r>
              <a:rPr lang="en" sz="1600">
                <a:solidFill>
                  <a:schemeClr val="dk1"/>
                </a:solidFill>
                <a:latin typeface="Roboto"/>
                <a:ea typeface="Roboto"/>
                <a:cs typeface="Roboto"/>
                <a:sym typeface="Roboto"/>
              </a:rPr>
              <a:t>This can be hosted at clubhouse restaurants or partnered with Premium dining restaurants </a:t>
            </a:r>
            <a:endParaRPr sz="1600">
              <a:solidFill>
                <a:schemeClr val="dk1"/>
              </a:solidFill>
              <a:latin typeface="Roboto"/>
              <a:ea typeface="Roboto"/>
              <a:cs typeface="Roboto"/>
              <a:sym typeface="Roboto"/>
            </a:endParaRPr>
          </a:p>
          <a:p>
            <a:pPr indent="-330200" lvl="1" marL="914400" rtl="0" algn="l">
              <a:lnSpc>
                <a:spcPct val="115000"/>
              </a:lnSpc>
              <a:spcBef>
                <a:spcPts val="0"/>
              </a:spcBef>
              <a:spcAft>
                <a:spcPts val="0"/>
              </a:spcAft>
              <a:buClr>
                <a:schemeClr val="dk1"/>
              </a:buClr>
              <a:buSzPts val="1600"/>
              <a:buFont typeface="Roboto"/>
              <a:buChar char="○"/>
            </a:pPr>
            <a:r>
              <a:rPr lang="en" sz="1600">
                <a:solidFill>
                  <a:schemeClr val="dk1"/>
                </a:solidFill>
                <a:latin typeface="Roboto"/>
                <a:ea typeface="Roboto"/>
                <a:cs typeface="Roboto"/>
                <a:sym typeface="Roboto"/>
              </a:rPr>
              <a:t>collaborate with local chefs or culinary experts</a:t>
            </a:r>
            <a:endParaRPr sz="1600">
              <a:solidFill>
                <a:schemeClr val="dk1"/>
              </a:solidFill>
              <a:latin typeface="Roboto"/>
              <a:ea typeface="Roboto"/>
              <a:cs typeface="Roboto"/>
              <a:sym typeface="Roboto"/>
            </a:endParaRPr>
          </a:p>
          <a:p>
            <a:pPr indent="-330200" lvl="1" marL="914400" rtl="0" algn="l">
              <a:lnSpc>
                <a:spcPct val="115000"/>
              </a:lnSpc>
              <a:spcBef>
                <a:spcPts val="0"/>
              </a:spcBef>
              <a:spcAft>
                <a:spcPts val="0"/>
              </a:spcAft>
              <a:buClr>
                <a:schemeClr val="dk1"/>
              </a:buClr>
              <a:buSzPts val="1600"/>
              <a:buFont typeface="Roboto"/>
              <a:buChar char="○"/>
            </a:pPr>
            <a:r>
              <a:rPr lang="en" sz="1600">
                <a:solidFill>
                  <a:schemeClr val="dk1"/>
                </a:solidFill>
                <a:latin typeface="Roboto"/>
                <a:ea typeface="Roboto"/>
                <a:cs typeface="Roboto"/>
                <a:sym typeface="Roboto"/>
              </a:rPr>
              <a:t>Big portions for the table </a:t>
            </a:r>
            <a:endParaRPr sz="1600">
              <a:solidFill>
                <a:schemeClr val="dk1"/>
              </a:solidFill>
              <a:latin typeface="Roboto"/>
              <a:ea typeface="Roboto"/>
              <a:cs typeface="Roboto"/>
              <a:sym typeface="Roboto"/>
            </a:endParaRPr>
          </a:p>
          <a:p>
            <a:pPr indent="-330200" lvl="1" marL="914400" rtl="0" algn="l">
              <a:lnSpc>
                <a:spcPct val="115000"/>
              </a:lnSpc>
              <a:spcBef>
                <a:spcPts val="0"/>
              </a:spcBef>
              <a:spcAft>
                <a:spcPts val="0"/>
              </a:spcAft>
              <a:buClr>
                <a:schemeClr val="dk1"/>
              </a:buClr>
              <a:buSzPts val="1600"/>
              <a:buFont typeface="Roboto"/>
              <a:buChar char="○"/>
            </a:pPr>
            <a:r>
              <a:rPr lang="en" sz="1600">
                <a:solidFill>
                  <a:schemeClr val="dk1"/>
                </a:solidFill>
                <a:latin typeface="Roboto"/>
                <a:ea typeface="Roboto"/>
                <a:cs typeface="Roboto"/>
                <a:sym typeface="Roboto"/>
              </a:rPr>
              <a:t>Shareables </a:t>
            </a:r>
            <a:endParaRPr sz="1600">
              <a:solidFill>
                <a:schemeClr val="dk1"/>
              </a:solidFill>
              <a:latin typeface="Roboto"/>
              <a:ea typeface="Roboto"/>
              <a:cs typeface="Roboto"/>
              <a:sym typeface="Roboto"/>
            </a:endParaRPr>
          </a:p>
          <a:p>
            <a:pPr indent="-330200" lvl="1" marL="914400" rtl="0" algn="l">
              <a:lnSpc>
                <a:spcPct val="115000"/>
              </a:lnSpc>
              <a:spcBef>
                <a:spcPts val="0"/>
              </a:spcBef>
              <a:spcAft>
                <a:spcPts val="0"/>
              </a:spcAft>
              <a:buClr>
                <a:schemeClr val="dk1"/>
              </a:buClr>
              <a:buSzPts val="1600"/>
              <a:buFont typeface="Roboto"/>
              <a:buChar char="○"/>
            </a:pPr>
            <a:r>
              <a:rPr lang="en" sz="1600">
                <a:solidFill>
                  <a:schemeClr val="dk1"/>
                </a:solidFill>
                <a:latin typeface="Roboto"/>
                <a:ea typeface="Roboto"/>
                <a:cs typeface="Roboto"/>
                <a:sym typeface="Roboto"/>
              </a:rPr>
              <a:t>Kids menu </a:t>
            </a:r>
            <a:endParaRPr sz="1600">
              <a:solidFill>
                <a:schemeClr val="dk1"/>
              </a:solidFill>
              <a:latin typeface="Roboto"/>
              <a:ea typeface="Roboto"/>
              <a:cs typeface="Roboto"/>
              <a:sym typeface="Roboto"/>
            </a:endParaRPr>
          </a:p>
          <a:p>
            <a:pPr indent="-228600" lvl="0" marL="457200" rtl="0" algn="l">
              <a:lnSpc>
                <a:spcPct val="115000"/>
              </a:lnSpc>
              <a:spcBef>
                <a:spcPts val="0"/>
              </a:spcBef>
              <a:spcAft>
                <a:spcPts val="0"/>
              </a:spcAft>
              <a:buClr>
                <a:srgbClr val="ECECEC"/>
              </a:buClr>
              <a:buSzPts val="1200"/>
              <a:buFont typeface="Roboto"/>
              <a:buNone/>
            </a:pPr>
            <a:r>
              <a:rPr lang="en" sz="1200">
                <a:solidFill>
                  <a:srgbClr val="ECECEC"/>
                </a:solidFill>
                <a:highlight>
                  <a:srgbClr val="212121"/>
                </a:highlight>
                <a:latin typeface="Roboto"/>
                <a:ea typeface="Roboto"/>
                <a:cs typeface="Roboto"/>
                <a:sym typeface="Roboto"/>
              </a:rPr>
              <a:t>Mobile Ordering and Delivery:</a:t>
            </a:r>
            <a:endParaRPr sz="1200">
              <a:solidFill>
                <a:srgbClr val="ECECEC"/>
              </a:solidFill>
              <a:highlight>
                <a:srgbClr val="212121"/>
              </a:highlight>
              <a:latin typeface="Roboto"/>
              <a:ea typeface="Roboto"/>
              <a:cs typeface="Roboto"/>
              <a:sym typeface="Roboto"/>
            </a:endParaRPr>
          </a:p>
          <a:p>
            <a:pPr indent="-304800" lvl="1" marL="914400" rtl="0" algn="l">
              <a:lnSpc>
                <a:spcPct val="115000"/>
              </a:lnSpc>
              <a:spcBef>
                <a:spcPts val="0"/>
              </a:spcBef>
              <a:spcAft>
                <a:spcPts val="0"/>
              </a:spcAft>
              <a:buClr>
                <a:srgbClr val="ECECEC"/>
              </a:buClr>
              <a:buSzPts val="1200"/>
              <a:buFont typeface="Roboto"/>
              <a:buChar char="●"/>
            </a:pPr>
            <a:r>
              <a:rPr lang="en" sz="1200">
                <a:solidFill>
                  <a:srgbClr val="ECECEC"/>
                </a:solidFill>
                <a:highlight>
                  <a:srgbClr val="212121"/>
                </a:highlight>
                <a:latin typeface="Roboto"/>
                <a:ea typeface="Roboto"/>
                <a:cs typeface="Roboto"/>
                <a:sym typeface="Roboto"/>
              </a:rPr>
              <a:t>PGA Family could implement a mobile ordering and delivery platform that allows members to place food and beverage orders from their smartphones and have them delivered directly to their location on the golf course or at the club facilities.</a:t>
            </a:r>
            <a:endParaRPr sz="1200">
              <a:solidFill>
                <a:srgbClr val="ECECEC"/>
              </a:solidFill>
              <a:highlight>
                <a:srgbClr val="212121"/>
              </a:highlight>
              <a:latin typeface="Roboto"/>
              <a:ea typeface="Roboto"/>
              <a:cs typeface="Roboto"/>
              <a:sym typeface="Roboto"/>
            </a:endParaRPr>
          </a:p>
          <a:p>
            <a:pPr indent="-304800" lvl="1" marL="914400" rtl="0" algn="l">
              <a:lnSpc>
                <a:spcPct val="115000"/>
              </a:lnSpc>
              <a:spcBef>
                <a:spcPts val="0"/>
              </a:spcBef>
              <a:spcAft>
                <a:spcPts val="0"/>
              </a:spcAft>
              <a:buClr>
                <a:srgbClr val="ECECEC"/>
              </a:buClr>
              <a:buSzPts val="1200"/>
              <a:buFont typeface="Roboto"/>
              <a:buChar char="●"/>
            </a:pPr>
            <a:r>
              <a:rPr lang="en" sz="1200">
                <a:solidFill>
                  <a:srgbClr val="ECECEC"/>
                </a:solidFill>
                <a:highlight>
                  <a:srgbClr val="212121"/>
                </a:highlight>
                <a:latin typeface="Roboto"/>
                <a:ea typeface="Roboto"/>
                <a:cs typeface="Roboto"/>
                <a:sym typeface="Roboto"/>
              </a:rPr>
              <a:t>By offering convenient and contactless dining options, PGA Family enhances the overall dining experience for members and encourages them to spend more time enjoying the club's amenities.</a:t>
            </a:r>
            <a:endParaRPr sz="1200">
              <a:solidFill>
                <a:srgbClr val="ECECEC"/>
              </a:solidFill>
              <a:highlight>
                <a:srgbClr val="212121"/>
              </a:highlight>
              <a:latin typeface="Roboto"/>
              <a:ea typeface="Roboto"/>
              <a:cs typeface="Roboto"/>
              <a:sym typeface="Roboto"/>
            </a:endParaRPr>
          </a:p>
          <a:p>
            <a:pPr indent="0" lvl="0" marL="0" rtl="0" algn="l">
              <a:lnSpc>
                <a:spcPct val="115000"/>
              </a:lnSpc>
              <a:spcBef>
                <a:spcPts val="1200"/>
              </a:spcBef>
              <a:spcAft>
                <a:spcPts val="0"/>
              </a:spcAft>
              <a:buNone/>
            </a:pPr>
            <a:r>
              <a:t/>
            </a:r>
            <a:endParaRPr sz="1600">
              <a:solidFill>
                <a:schemeClr val="dk1"/>
              </a:solidFill>
              <a:latin typeface="Roboto"/>
              <a:ea typeface="Roboto"/>
              <a:cs typeface="Roboto"/>
              <a:sym typeface="Roboto"/>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c9c6875b49_0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c9c6875b49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54c3ec4f0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54c3ec4f0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chemeClr val="dk1"/>
                </a:solidFill>
                <a:latin typeface="Roboto"/>
                <a:ea typeface="Roboto"/>
                <a:cs typeface="Roboto"/>
                <a:sym typeface="Roboto"/>
              </a:rPr>
              <a:t>Kids Club Rentals at No fee:</a:t>
            </a:r>
            <a:endParaRPr sz="1200">
              <a:solidFill>
                <a:schemeClr val="dk1"/>
              </a:solidFill>
              <a:latin typeface="Roboto"/>
              <a:ea typeface="Roboto"/>
              <a:cs typeface="Roboto"/>
              <a:sym typeface="Roboto"/>
            </a:endParaRPr>
          </a:p>
          <a:p>
            <a:pPr indent="-304800" lvl="1" marL="914400" rtl="0" algn="l">
              <a:lnSpc>
                <a:spcPct val="115000"/>
              </a:lnSpc>
              <a:spcBef>
                <a:spcPts val="1200"/>
              </a:spcBef>
              <a:spcAft>
                <a:spcPts val="0"/>
              </a:spcAft>
              <a:buClr>
                <a:schemeClr val="dk1"/>
              </a:buClr>
              <a:buSzPts val="1200"/>
              <a:buFont typeface="Roboto"/>
              <a:buChar char="●"/>
            </a:pPr>
            <a:r>
              <a:rPr lang="en" sz="1200">
                <a:solidFill>
                  <a:schemeClr val="dk1"/>
                </a:solidFill>
                <a:latin typeface="Roboto"/>
                <a:ea typeface="Roboto"/>
                <a:cs typeface="Roboto"/>
                <a:sym typeface="Roboto"/>
              </a:rPr>
              <a:t>By providing free kids club rentals, PGA Family encourages families to participate in golfing activities together, fostering a love for the sport among younger generations and creating a positive experience for the entire family.</a:t>
            </a:r>
            <a:endParaRPr sz="1200">
              <a:solidFill>
                <a:schemeClr val="dk1"/>
              </a:solidFill>
              <a:latin typeface="Roboto"/>
              <a:ea typeface="Roboto"/>
              <a:cs typeface="Roboto"/>
              <a:sym typeface="Roboto"/>
            </a:endParaRPr>
          </a:p>
          <a:p>
            <a:pPr indent="0" lvl="0" marL="0" rtl="0" algn="l">
              <a:lnSpc>
                <a:spcPct val="115000"/>
              </a:lnSpc>
              <a:spcBef>
                <a:spcPts val="1200"/>
              </a:spcBef>
              <a:spcAft>
                <a:spcPts val="0"/>
              </a:spcAft>
              <a:buNone/>
            </a:pPr>
            <a:r>
              <a:rPr lang="en" sz="1200">
                <a:solidFill>
                  <a:schemeClr val="dk1"/>
                </a:solidFill>
                <a:latin typeface="Roboto"/>
                <a:ea typeface="Roboto"/>
                <a:cs typeface="Roboto"/>
                <a:sym typeface="Roboto"/>
              </a:rPr>
              <a:t>Long Period Rentals, Bundles, and Discount Rates:</a:t>
            </a:r>
            <a:endParaRPr sz="1200">
              <a:solidFill>
                <a:schemeClr val="dk1"/>
              </a:solidFill>
              <a:latin typeface="Roboto"/>
              <a:ea typeface="Roboto"/>
              <a:cs typeface="Roboto"/>
              <a:sym typeface="Roboto"/>
            </a:endParaRPr>
          </a:p>
          <a:p>
            <a:pPr indent="-304800" lvl="0" marL="457200" rtl="0" algn="l">
              <a:lnSpc>
                <a:spcPct val="115000"/>
              </a:lnSpc>
              <a:spcBef>
                <a:spcPts val="1200"/>
              </a:spcBef>
              <a:spcAft>
                <a:spcPts val="0"/>
              </a:spcAft>
              <a:buClr>
                <a:schemeClr val="dk1"/>
              </a:buClr>
              <a:buSzPts val="1200"/>
              <a:buFont typeface="Roboto"/>
              <a:buChar char="-"/>
            </a:pPr>
            <a:r>
              <a:rPr lang="en" sz="1200">
                <a:solidFill>
                  <a:schemeClr val="dk1"/>
                </a:solidFill>
                <a:latin typeface="Roboto"/>
                <a:ea typeface="Roboto"/>
                <a:cs typeface="Roboto"/>
                <a:sym typeface="Roboto"/>
              </a:rPr>
              <a:t>Discounted cost!!!!!</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prefer extended use of equipment, such as monthly or seasonal rentals. Members who opt for long-term rentals could receive discounted rates compared to short-term rentals.</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 sz="1200">
                <a:solidFill>
                  <a:schemeClr val="dk1"/>
                </a:solidFill>
                <a:latin typeface="Roboto"/>
                <a:ea typeface="Roboto"/>
                <a:cs typeface="Roboto"/>
                <a:sym typeface="Roboto"/>
              </a:rPr>
              <a:t>By offering discounted rates and flexible rental options, PGA Family encourages members to rent equipment for longer periods, increasing revenue from rental services and enhancing member satisfaction.</a:t>
            </a:r>
            <a:endParaRPr sz="1200">
              <a:solidFill>
                <a:schemeClr val="dk1"/>
              </a:solidFill>
              <a:latin typeface="Roboto"/>
              <a:ea typeface="Roboto"/>
              <a:cs typeface="Roboto"/>
              <a:sym typeface="Roboto"/>
            </a:endParaRPr>
          </a:p>
          <a:p>
            <a:pPr indent="-304800" lvl="0" marL="457200" rtl="0" algn="l">
              <a:lnSpc>
                <a:spcPct val="115000"/>
              </a:lnSpc>
              <a:spcBef>
                <a:spcPts val="0"/>
              </a:spcBef>
              <a:spcAft>
                <a:spcPts val="0"/>
              </a:spcAft>
              <a:buClr>
                <a:schemeClr val="dk1"/>
              </a:buClr>
              <a:buSzPts val="1200"/>
              <a:buFont typeface="Roboto"/>
              <a:buChar char="●"/>
            </a:pPr>
            <a:r>
              <a:rPr lang="en" sz="1800">
                <a:solidFill>
                  <a:schemeClr val="dk1"/>
                </a:solidFill>
                <a:latin typeface="Old Standard TT"/>
                <a:ea typeface="Old Standard TT"/>
                <a:cs typeface="Old Standard TT"/>
                <a:sym typeface="Old Standard TT"/>
              </a:rPr>
              <a:t>(increase loyalty through accessibility and retention)</a:t>
            </a:r>
            <a:endParaRPr sz="1200">
              <a:solidFill>
                <a:schemeClr val="dk1"/>
              </a:solidFill>
              <a:latin typeface="Roboto"/>
              <a:ea typeface="Roboto"/>
              <a:cs typeface="Roboto"/>
              <a:sym typeface="Roboto"/>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3a5d16197f0dbfa9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3a5d16197f0dbfa9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2" name="Shape 232"/>
        <p:cNvGrpSpPr/>
        <p:nvPr/>
      </p:nvGrpSpPr>
      <p:grpSpPr>
        <a:xfrm>
          <a:off x="0" y="0"/>
          <a:ext cx="0" cy="0"/>
          <a:chOff x="0" y="0"/>
          <a:chExt cx="0" cy="0"/>
        </a:xfrm>
      </p:grpSpPr>
      <p:sp>
        <p:nvSpPr>
          <p:cNvPr id="233" name="Google Shape;233;g2c9c6875b49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2c9c6875b49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1f54c3ec4f0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1f54c3ec4f0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Roboto"/>
                <a:ea typeface="Roboto"/>
                <a:cs typeface="Roboto"/>
                <a:sym typeface="Roboto"/>
              </a:rPr>
              <a:t>Mini-Games:</a:t>
            </a:r>
            <a:endParaRPr sz="1600">
              <a:solidFill>
                <a:schemeClr val="dk1"/>
              </a:solidFill>
              <a:latin typeface="Roboto"/>
              <a:ea typeface="Roboto"/>
              <a:cs typeface="Roboto"/>
              <a:sym typeface="Roboto"/>
            </a:endParaRPr>
          </a:p>
          <a:p>
            <a:pPr indent="-330200" lvl="0" marL="457200" rtl="0" algn="l">
              <a:spcBef>
                <a:spcPts val="0"/>
              </a:spcBef>
              <a:spcAft>
                <a:spcPts val="0"/>
              </a:spcAft>
              <a:buClr>
                <a:schemeClr val="dk1"/>
              </a:buClr>
              <a:buSzPts val="1600"/>
              <a:buFont typeface="Roboto"/>
              <a:buChar char="●"/>
            </a:pPr>
            <a:r>
              <a:rPr lang="en" sz="1600">
                <a:solidFill>
                  <a:schemeClr val="dk1"/>
                </a:solidFill>
                <a:latin typeface="Roboto"/>
                <a:ea typeface="Roboto"/>
                <a:cs typeface="Roboto"/>
                <a:sym typeface="Roboto"/>
              </a:rPr>
              <a:t>such as putting accuracy, driving distance, chipping accuracy, and bunker shots.</a:t>
            </a:r>
            <a:endParaRPr sz="1600">
              <a:solidFill>
                <a:schemeClr val="dk1"/>
              </a:solidFill>
              <a:latin typeface="Roboto"/>
              <a:ea typeface="Roboto"/>
              <a:cs typeface="Roboto"/>
              <a:sym typeface="Roboto"/>
            </a:endParaRPr>
          </a:p>
          <a:p>
            <a:pPr indent="0" lvl="0" marL="0" rtl="0" algn="l">
              <a:spcBef>
                <a:spcPts val="0"/>
              </a:spcBef>
              <a:spcAft>
                <a:spcPts val="0"/>
              </a:spcAft>
              <a:buNone/>
            </a:pPr>
            <a:r>
              <a:t/>
            </a:r>
            <a:endParaRPr sz="1600">
              <a:solidFill>
                <a:schemeClr val="dk1"/>
              </a:solidFill>
              <a:latin typeface="Roboto"/>
              <a:ea typeface="Roboto"/>
              <a:cs typeface="Roboto"/>
              <a:sym typeface="Roboto"/>
            </a:endParaRPr>
          </a:p>
          <a:p>
            <a:pPr indent="0" lvl="0" marL="0" rtl="0" algn="l">
              <a:spcBef>
                <a:spcPts val="0"/>
              </a:spcBef>
              <a:spcAft>
                <a:spcPts val="0"/>
              </a:spcAft>
              <a:buNone/>
            </a:pPr>
            <a:r>
              <a:rPr lang="en" sz="1600">
                <a:solidFill>
                  <a:schemeClr val="dk1"/>
                </a:solidFill>
                <a:latin typeface="Roboto"/>
                <a:ea typeface="Roboto"/>
                <a:cs typeface="Roboto"/>
                <a:sym typeface="Roboto"/>
              </a:rPr>
              <a:t>ISPY(Congo River):</a:t>
            </a:r>
            <a:endParaRPr sz="1600">
              <a:solidFill>
                <a:schemeClr val="dk1"/>
              </a:solidFill>
              <a:latin typeface="Roboto"/>
              <a:ea typeface="Roboto"/>
              <a:cs typeface="Roboto"/>
              <a:sym typeface="Roboto"/>
            </a:endParaRPr>
          </a:p>
          <a:p>
            <a:pPr indent="-330200" lvl="0" marL="457200" rtl="0" algn="l">
              <a:spcBef>
                <a:spcPts val="0"/>
              </a:spcBef>
              <a:spcAft>
                <a:spcPts val="0"/>
              </a:spcAft>
              <a:buClr>
                <a:schemeClr val="dk1"/>
              </a:buClr>
              <a:buSzPts val="1600"/>
              <a:buFont typeface="Roboto"/>
              <a:buChar char="●"/>
            </a:pPr>
            <a:r>
              <a:rPr lang="en" sz="1600">
                <a:solidFill>
                  <a:schemeClr val="dk1"/>
                </a:solidFill>
                <a:latin typeface="Roboto"/>
                <a:ea typeface="Roboto"/>
                <a:cs typeface="Roboto"/>
                <a:sym typeface="Roboto"/>
              </a:rPr>
              <a:t>Kids think about through the game </a:t>
            </a:r>
            <a:endParaRPr sz="1600">
              <a:solidFill>
                <a:schemeClr val="dk1"/>
              </a:solidFill>
              <a:latin typeface="Roboto"/>
              <a:ea typeface="Roboto"/>
              <a:cs typeface="Roboto"/>
              <a:sym typeface="Roboto"/>
            </a:endParaRPr>
          </a:p>
          <a:p>
            <a:pPr indent="0" lvl="0" marL="0" rtl="0" algn="l">
              <a:spcBef>
                <a:spcPts val="0"/>
              </a:spcBef>
              <a:spcAft>
                <a:spcPts val="0"/>
              </a:spcAft>
              <a:buNone/>
            </a:pPr>
            <a:r>
              <a:t/>
            </a:r>
            <a:endParaRPr sz="1600">
              <a:solidFill>
                <a:schemeClr val="dk1"/>
              </a:solidFill>
              <a:latin typeface="Roboto"/>
              <a:ea typeface="Roboto"/>
              <a:cs typeface="Roboto"/>
              <a:sym typeface="Roboto"/>
            </a:endParaRPr>
          </a:p>
          <a:p>
            <a:pPr indent="0" lvl="0" marL="0" rtl="0" algn="l">
              <a:spcBef>
                <a:spcPts val="0"/>
              </a:spcBef>
              <a:spcAft>
                <a:spcPts val="0"/>
              </a:spcAft>
              <a:buNone/>
            </a:pPr>
            <a:r>
              <a:rPr lang="en" sz="1600">
                <a:solidFill>
                  <a:schemeClr val="dk1"/>
                </a:solidFill>
                <a:latin typeface="Roboto"/>
                <a:ea typeface="Roboto"/>
                <a:cs typeface="Roboto"/>
                <a:sym typeface="Roboto"/>
              </a:rPr>
              <a:t>Customizable Course:</a:t>
            </a:r>
            <a:endParaRPr sz="1600">
              <a:solidFill>
                <a:schemeClr val="dk1"/>
              </a:solidFill>
              <a:latin typeface="Roboto"/>
              <a:ea typeface="Roboto"/>
              <a:cs typeface="Roboto"/>
              <a:sym typeface="Roboto"/>
            </a:endParaRPr>
          </a:p>
          <a:p>
            <a:pPr indent="-330200" lvl="0" marL="457200" rtl="0" algn="l">
              <a:spcBef>
                <a:spcPts val="0"/>
              </a:spcBef>
              <a:spcAft>
                <a:spcPts val="0"/>
              </a:spcAft>
              <a:buClr>
                <a:schemeClr val="dk1"/>
              </a:buClr>
              <a:buSzPts val="1600"/>
              <a:buFont typeface="Roboto"/>
              <a:buChar char="●"/>
            </a:pPr>
            <a:r>
              <a:rPr lang="en" sz="1600">
                <a:solidFill>
                  <a:schemeClr val="dk1"/>
                </a:solidFill>
                <a:latin typeface="Roboto"/>
                <a:ea typeface="Roboto"/>
                <a:cs typeface="Roboto"/>
                <a:sym typeface="Roboto"/>
              </a:rPr>
              <a:t>Cater the theme</a:t>
            </a:r>
            <a:endParaRPr sz="1600">
              <a:solidFill>
                <a:schemeClr val="dk1"/>
              </a:solidFill>
              <a:latin typeface="Roboto"/>
              <a:ea typeface="Roboto"/>
              <a:cs typeface="Roboto"/>
              <a:sym typeface="Roboto"/>
            </a:endParaRPr>
          </a:p>
          <a:p>
            <a:pPr indent="-330200" lvl="0" marL="457200" rtl="0" algn="l">
              <a:spcBef>
                <a:spcPts val="0"/>
              </a:spcBef>
              <a:spcAft>
                <a:spcPts val="0"/>
              </a:spcAft>
              <a:buClr>
                <a:schemeClr val="dk1"/>
              </a:buClr>
              <a:buSzPts val="1600"/>
              <a:buFont typeface="Roboto"/>
              <a:buChar char="●"/>
            </a:pPr>
            <a:r>
              <a:rPr lang="en" sz="1600">
                <a:solidFill>
                  <a:schemeClr val="dk1"/>
                </a:solidFill>
                <a:latin typeface="Roboto"/>
                <a:ea typeface="Roboto"/>
                <a:cs typeface="Roboto"/>
                <a:sym typeface="Roboto"/>
              </a:rPr>
              <a:t> </a:t>
            </a:r>
            <a:endParaRPr sz="1600">
              <a:solidFill>
                <a:schemeClr val="dk1"/>
              </a:solidFill>
              <a:latin typeface="Roboto"/>
              <a:ea typeface="Roboto"/>
              <a:cs typeface="Roboto"/>
              <a:sym typeface="Roboto"/>
            </a:endParaRPr>
          </a:p>
          <a:p>
            <a:pPr indent="0" lvl="0" marL="0" rtl="0" algn="l">
              <a:spcBef>
                <a:spcPts val="0"/>
              </a:spcBef>
              <a:spcAft>
                <a:spcPts val="0"/>
              </a:spcAft>
              <a:buNone/>
            </a:pPr>
            <a:r>
              <a:t/>
            </a:r>
            <a:endParaRPr sz="1600">
              <a:solidFill>
                <a:schemeClr val="dk1"/>
              </a:solidFill>
              <a:latin typeface="Roboto"/>
              <a:ea typeface="Roboto"/>
              <a:cs typeface="Roboto"/>
              <a:sym typeface="Roboto"/>
            </a:endParaRPr>
          </a:p>
          <a:p>
            <a:pPr indent="0" lvl="0" marL="0" rtl="0" algn="l">
              <a:spcBef>
                <a:spcPts val="0"/>
              </a:spcBef>
              <a:spcAft>
                <a:spcPts val="0"/>
              </a:spcAft>
              <a:buNone/>
            </a:pPr>
            <a:r>
              <a:rPr lang="en" sz="1600">
                <a:solidFill>
                  <a:schemeClr val="dk1"/>
                </a:solidFill>
                <a:latin typeface="Roboto"/>
                <a:ea typeface="Roboto"/>
                <a:cs typeface="Roboto"/>
                <a:sym typeface="Roboto"/>
              </a:rPr>
              <a:t>Board of AI:</a:t>
            </a:r>
            <a:endParaRPr sz="1600">
              <a:solidFill>
                <a:schemeClr val="dk1"/>
              </a:solidFill>
              <a:latin typeface="Roboto"/>
              <a:ea typeface="Roboto"/>
              <a:cs typeface="Roboto"/>
              <a:sym typeface="Roboto"/>
            </a:endParaRPr>
          </a:p>
          <a:p>
            <a:pPr indent="-330200" lvl="0" marL="457200" rtl="0" algn="l">
              <a:spcBef>
                <a:spcPts val="0"/>
              </a:spcBef>
              <a:spcAft>
                <a:spcPts val="0"/>
              </a:spcAft>
              <a:buClr>
                <a:schemeClr val="dk1"/>
              </a:buClr>
              <a:buSzPts val="1600"/>
              <a:buFont typeface="Roboto"/>
              <a:buChar char="●"/>
            </a:pPr>
            <a:r>
              <a:rPr lang="en" sz="1600">
                <a:solidFill>
                  <a:schemeClr val="dk1"/>
                </a:solidFill>
                <a:latin typeface="Roboto"/>
                <a:ea typeface="Roboto"/>
                <a:cs typeface="Roboto"/>
                <a:sym typeface="Roboto"/>
              </a:rPr>
              <a:t>Correct your form </a:t>
            </a:r>
            <a:endParaRPr sz="1600">
              <a:solidFill>
                <a:schemeClr val="dk1"/>
              </a:solidFill>
              <a:latin typeface="Roboto"/>
              <a:ea typeface="Roboto"/>
              <a:cs typeface="Roboto"/>
              <a:sym typeface="Roboto"/>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1f566c7463a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1f566c7463a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2c9c6875b49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2c9c6875b49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chemeClr val="dk1"/>
                </a:solidFill>
              </a:rPr>
              <a:t>•</a:t>
            </a:r>
            <a:r>
              <a:rPr lang="en" sz="1800">
                <a:solidFill>
                  <a:schemeClr val="dk1"/>
                </a:solidFill>
                <a:latin typeface="Calibri"/>
                <a:ea typeface="Calibri"/>
                <a:cs typeface="Calibri"/>
                <a:sym typeface="Calibri"/>
              </a:rPr>
              <a:t>What are two implications of these numbers related to PGA professional adoption of PGA Family?</a:t>
            </a:r>
            <a:endParaRPr sz="18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en" sz="1800">
                <a:solidFill>
                  <a:schemeClr val="dk1"/>
                </a:solidFill>
              </a:rPr>
              <a:t>•</a:t>
            </a:r>
            <a:r>
              <a:rPr lang="en" sz="1800">
                <a:solidFill>
                  <a:schemeClr val="dk1"/>
                </a:solidFill>
                <a:latin typeface="Calibri"/>
                <a:ea typeface="Calibri"/>
                <a:cs typeface="Calibri"/>
                <a:sym typeface="Calibri"/>
              </a:rPr>
              <a:t>For implications that are an opportunity, how could promotion be used to maximize their impact?</a:t>
            </a:r>
            <a:endParaRPr sz="1800">
              <a:solidFill>
                <a:schemeClr val="dk1"/>
              </a:solidFill>
              <a:latin typeface="Calibri"/>
              <a:ea typeface="Calibri"/>
              <a:cs typeface="Calibri"/>
              <a:sym typeface="Calibri"/>
            </a:endParaRPr>
          </a:p>
          <a:p>
            <a:pPr indent="0" lvl="0" marL="0" rtl="0" algn="l">
              <a:lnSpc>
                <a:spcPct val="115000"/>
              </a:lnSpc>
              <a:spcBef>
                <a:spcPts val="0"/>
              </a:spcBef>
              <a:spcAft>
                <a:spcPts val="0"/>
              </a:spcAft>
              <a:buClr>
                <a:schemeClr val="dk1"/>
              </a:buClr>
              <a:buSzPts val="1100"/>
              <a:buFont typeface="Arial"/>
              <a:buNone/>
            </a:pPr>
            <a:r>
              <a:rPr lang="en" sz="1800">
                <a:solidFill>
                  <a:schemeClr val="dk1"/>
                </a:solidFill>
              </a:rPr>
              <a:t>•</a:t>
            </a:r>
            <a:r>
              <a:rPr lang="en" sz="1800">
                <a:solidFill>
                  <a:schemeClr val="dk1"/>
                </a:solidFill>
                <a:latin typeface="Calibri"/>
                <a:ea typeface="Calibri"/>
                <a:cs typeface="Calibri"/>
                <a:sym typeface="Calibri"/>
              </a:rPr>
              <a:t>For implications that are a threat, how could promotion be used to minimize their impact?</a:t>
            </a:r>
            <a:endParaRPr sz="1800">
              <a:solidFill>
                <a:schemeClr val="dk1"/>
              </a:solidFill>
              <a:latin typeface="Calibri"/>
              <a:ea typeface="Calibri"/>
              <a:cs typeface="Calibri"/>
              <a:sym typeface="Calibri"/>
            </a:endParaRPr>
          </a:p>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ca6788afaf_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ca6788afaf_3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c9c6875b49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2c9c6875b49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2c9c6875b49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2c9c6875b49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chemeClr val="dk1"/>
                </a:solidFill>
              </a:rPr>
              <a:t>•</a:t>
            </a:r>
            <a:r>
              <a:rPr lang="en" sz="1800">
                <a:solidFill>
                  <a:schemeClr val="dk1"/>
                </a:solidFill>
                <a:latin typeface="Calibri"/>
                <a:ea typeface="Calibri"/>
                <a:cs typeface="Calibri"/>
                <a:sym typeface="Calibri"/>
              </a:rPr>
              <a:t>How could place of PGA Family be designed to positively impact one of these areas of economic activity? What would access look like? What would assistance look like? What would assortment look like? What would aesthetics look like?</a:t>
            </a:r>
            <a:endParaRPr sz="1800">
              <a:solidFill>
                <a:schemeClr val="dk1"/>
              </a:solidFill>
              <a:latin typeface="Calibri"/>
              <a:ea typeface="Calibri"/>
              <a:cs typeface="Calibri"/>
              <a:sym typeface="Calibri"/>
            </a:endParaRPr>
          </a:p>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9" name="Shape 279"/>
        <p:cNvGrpSpPr/>
        <p:nvPr/>
      </p:nvGrpSpPr>
      <p:grpSpPr>
        <a:xfrm>
          <a:off x="0" y="0"/>
          <a:ext cx="0" cy="0"/>
          <a:chOff x="0" y="0"/>
          <a:chExt cx="0" cy="0"/>
        </a:xfrm>
      </p:grpSpPr>
      <p:sp>
        <p:nvSpPr>
          <p:cNvPr id="280" name="Google Shape;280;g2c9c6875b49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1" name="Google Shape;281;g2c9c6875b49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1f55dde2215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1f55dde2215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1" name="Shape 291"/>
        <p:cNvGrpSpPr/>
        <p:nvPr/>
      </p:nvGrpSpPr>
      <p:grpSpPr>
        <a:xfrm>
          <a:off x="0" y="0"/>
          <a:ext cx="0" cy="0"/>
          <a:chOff x="0" y="0"/>
          <a:chExt cx="0" cy="0"/>
        </a:xfrm>
      </p:grpSpPr>
      <p:sp>
        <p:nvSpPr>
          <p:cNvPr id="292" name="Google Shape;292;g2c9c6875b49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3" name="Google Shape;293;g2c9c6875b49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800">
                <a:solidFill>
                  <a:schemeClr val="dk1"/>
                </a:solidFill>
                <a:latin typeface="Old Standard TT"/>
                <a:ea typeface="Old Standard TT"/>
                <a:cs typeface="Old Standard TT"/>
                <a:sym typeface="Old Standard TT"/>
              </a:rPr>
              <a:t>Think about the need for a push and or pull strategy approach that emphasized marketing PGA Family to professionals (push) and/or marketing the program to families (pull).</a:t>
            </a:r>
            <a:endParaRPr sz="1800">
              <a:solidFill>
                <a:schemeClr val="dk1"/>
              </a:solidFill>
              <a:latin typeface="Old Standard TT"/>
              <a:ea typeface="Old Standard TT"/>
              <a:cs typeface="Old Standard TT"/>
              <a:sym typeface="Old Standard TT"/>
            </a:endParaRPr>
          </a:p>
          <a:p>
            <a:pPr indent="0" lvl="0" marL="0" rtl="0" algn="l">
              <a:spcBef>
                <a:spcPts val="120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3a5d16197f0dbfa9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3a5d16197f0dbfa9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f55fa57f8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1f55fa57f8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2c9c6875b49_0_19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2c9c6875b49_0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c9c6875b4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c9c6875b4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2c9c6875b4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2c9c6875b4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c9dbbbad9a_0_4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c9dbbbad9a_0_4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c9c6875b49_0_1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c9c6875b49_0_1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c9c6875b4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c9c6875b4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Awareness step of Fan Journey</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2c9c6875b49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2c9c6875b49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Attachment Step of Fan Journey</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0" y="100"/>
            <a:ext cx="9144000" cy="1711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 name="Google Shape;11;p2"/>
          <p:cNvCxnSpPr/>
          <p:nvPr/>
        </p:nvCxnSpPr>
        <p:spPr>
          <a:xfrm>
            <a:off x="641934" y="3597500"/>
            <a:ext cx="390300" cy="0"/>
          </a:xfrm>
          <a:prstGeom prst="straightConnector1">
            <a:avLst/>
          </a:prstGeom>
          <a:noFill/>
          <a:ln cap="flat" cmpd="sng" w="28575">
            <a:solidFill>
              <a:schemeClr val="accent1"/>
            </a:solidFill>
            <a:prstDash val="solid"/>
            <a:round/>
            <a:headEnd len="sm" w="sm" type="none"/>
            <a:tailEnd len="sm" w="sm" type="none"/>
          </a:ln>
        </p:spPr>
      </p:cxnSp>
      <p:sp>
        <p:nvSpPr>
          <p:cNvPr id="12" name="Google Shape;12;p2"/>
          <p:cNvSpPr txBox="1"/>
          <p:nvPr>
            <p:ph type="ctr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4200"/>
              <a:buNone/>
              <a:defRPr sz="4200">
                <a:solidFill>
                  <a:schemeClr val="accent1"/>
                </a:solidFill>
              </a:defRPr>
            </a:lvl1pPr>
            <a:lvl2pPr lvl="1">
              <a:spcBef>
                <a:spcPts val="0"/>
              </a:spcBef>
              <a:spcAft>
                <a:spcPts val="0"/>
              </a:spcAft>
              <a:buClr>
                <a:schemeClr val="accent1"/>
              </a:buClr>
              <a:buSzPts val="4200"/>
              <a:buNone/>
              <a:defRPr sz="4200">
                <a:solidFill>
                  <a:schemeClr val="accent1"/>
                </a:solidFill>
              </a:defRPr>
            </a:lvl2pPr>
            <a:lvl3pPr lvl="2">
              <a:spcBef>
                <a:spcPts val="0"/>
              </a:spcBef>
              <a:spcAft>
                <a:spcPts val="0"/>
              </a:spcAft>
              <a:buClr>
                <a:schemeClr val="accent1"/>
              </a:buClr>
              <a:buSzPts val="4200"/>
              <a:buNone/>
              <a:defRPr sz="4200">
                <a:solidFill>
                  <a:schemeClr val="accent1"/>
                </a:solidFill>
              </a:defRPr>
            </a:lvl3pPr>
            <a:lvl4pPr lvl="3">
              <a:spcBef>
                <a:spcPts val="0"/>
              </a:spcBef>
              <a:spcAft>
                <a:spcPts val="0"/>
              </a:spcAft>
              <a:buClr>
                <a:schemeClr val="accent1"/>
              </a:buClr>
              <a:buSzPts val="4200"/>
              <a:buNone/>
              <a:defRPr sz="4200">
                <a:solidFill>
                  <a:schemeClr val="accent1"/>
                </a:solidFill>
              </a:defRPr>
            </a:lvl4pPr>
            <a:lvl5pPr lvl="4">
              <a:spcBef>
                <a:spcPts val="0"/>
              </a:spcBef>
              <a:spcAft>
                <a:spcPts val="0"/>
              </a:spcAft>
              <a:buClr>
                <a:schemeClr val="accent1"/>
              </a:buClr>
              <a:buSzPts val="4200"/>
              <a:buNone/>
              <a:defRPr sz="4200">
                <a:solidFill>
                  <a:schemeClr val="accent1"/>
                </a:solidFill>
              </a:defRPr>
            </a:lvl5pPr>
            <a:lvl6pPr lvl="5">
              <a:spcBef>
                <a:spcPts val="0"/>
              </a:spcBef>
              <a:spcAft>
                <a:spcPts val="0"/>
              </a:spcAft>
              <a:buClr>
                <a:schemeClr val="accent1"/>
              </a:buClr>
              <a:buSzPts val="4200"/>
              <a:buNone/>
              <a:defRPr sz="4200">
                <a:solidFill>
                  <a:schemeClr val="accent1"/>
                </a:solidFill>
              </a:defRPr>
            </a:lvl6pPr>
            <a:lvl7pPr lvl="6">
              <a:spcBef>
                <a:spcPts val="0"/>
              </a:spcBef>
              <a:spcAft>
                <a:spcPts val="0"/>
              </a:spcAft>
              <a:buClr>
                <a:schemeClr val="accent1"/>
              </a:buClr>
              <a:buSzPts val="4200"/>
              <a:buNone/>
              <a:defRPr sz="4200">
                <a:solidFill>
                  <a:schemeClr val="accent1"/>
                </a:solidFill>
              </a:defRPr>
            </a:lvl7pPr>
            <a:lvl8pPr lvl="7">
              <a:spcBef>
                <a:spcPts val="0"/>
              </a:spcBef>
              <a:spcAft>
                <a:spcPts val="0"/>
              </a:spcAft>
              <a:buClr>
                <a:schemeClr val="accent1"/>
              </a:buClr>
              <a:buSzPts val="4200"/>
              <a:buNone/>
              <a:defRPr sz="4200">
                <a:solidFill>
                  <a:schemeClr val="accent1"/>
                </a:solidFill>
              </a:defRPr>
            </a:lvl8pPr>
            <a:lvl9pPr lvl="8">
              <a:spcBef>
                <a:spcPts val="0"/>
              </a:spcBef>
              <a:spcAft>
                <a:spcPts val="0"/>
              </a:spcAft>
              <a:buClr>
                <a:schemeClr val="accent1"/>
              </a:buClr>
              <a:buSzPts val="4200"/>
              <a:buNone/>
              <a:defRPr sz="4200">
                <a:solidFill>
                  <a:schemeClr val="accent1"/>
                </a:solidFill>
              </a:defRPr>
            </a:lvl9pPr>
          </a:lstStyle>
          <a:p/>
        </p:txBody>
      </p:sp>
      <p:sp>
        <p:nvSpPr>
          <p:cNvPr id="13" name="Google Shape;13;p2"/>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accent2"/>
              </a:buClr>
              <a:buSzPts val="2400"/>
              <a:buNone/>
              <a:defRPr sz="2400">
                <a:solidFill>
                  <a:schemeClr val="accent2"/>
                </a:solidFill>
              </a:defRPr>
            </a:lvl1pPr>
            <a:lvl2pPr lvl="1">
              <a:lnSpc>
                <a:spcPct val="100000"/>
              </a:lnSpc>
              <a:spcBef>
                <a:spcPts val="0"/>
              </a:spcBef>
              <a:spcAft>
                <a:spcPts val="0"/>
              </a:spcAft>
              <a:buClr>
                <a:schemeClr val="accent2"/>
              </a:buClr>
              <a:buSzPts val="2400"/>
              <a:buNone/>
              <a:defRPr sz="2400">
                <a:solidFill>
                  <a:schemeClr val="accent2"/>
                </a:solidFill>
              </a:defRPr>
            </a:lvl2pPr>
            <a:lvl3pPr lvl="2">
              <a:lnSpc>
                <a:spcPct val="100000"/>
              </a:lnSpc>
              <a:spcBef>
                <a:spcPts val="0"/>
              </a:spcBef>
              <a:spcAft>
                <a:spcPts val="0"/>
              </a:spcAft>
              <a:buClr>
                <a:schemeClr val="accent2"/>
              </a:buClr>
              <a:buSzPts val="2400"/>
              <a:buNone/>
              <a:defRPr sz="2400">
                <a:solidFill>
                  <a:schemeClr val="accent2"/>
                </a:solidFill>
              </a:defRPr>
            </a:lvl3pPr>
            <a:lvl4pPr lvl="3">
              <a:lnSpc>
                <a:spcPct val="100000"/>
              </a:lnSpc>
              <a:spcBef>
                <a:spcPts val="0"/>
              </a:spcBef>
              <a:spcAft>
                <a:spcPts val="0"/>
              </a:spcAft>
              <a:buClr>
                <a:schemeClr val="accent2"/>
              </a:buClr>
              <a:buSzPts val="2400"/>
              <a:buNone/>
              <a:defRPr sz="2400">
                <a:solidFill>
                  <a:schemeClr val="accent2"/>
                </a:solidFill>
              </a:defRPr>
            </a:lvl4pPr>
            <a:lvl5pPr lvl="4">
              <a:lnSpc>
                <a:spcPct val="100000"/>
              </a:lnSpc>
              <a:spcBef>
                <a:spcPts val="0"/>
              </a:spcBef>
              <a:spcAft>
                <a:spcPts val="0"/>
              </a:spcAft>
              <a:buClr>
                <a:schemeClr val="accent2"/>
              </a:buClr>
              <a:buSzPts val="2400"/>
              <a:buNone/>
              <a:defRPr sz="2400">
                <a:solidFill>
                  <a:schemeClr val="accent2"/>
                </a:solidFill>
              </a:defRPr>
            </a:lvl5pPr>
            <a:lvl6pPr lvl="5">
              <a:lnSpc>
                <a:spcPct val="100000"/>
              </a:lnSpc>
              <a:spcBef>
                <a:spcPts val="0"/>
              </a:spcBef>
              <a:spcAft>
                <a:spcPts val="0"/>
              </a:spcAft>
              <a:buClr>
                <a:schemeClr val="accent2"/>
              </a:buClr>
              <a:buSzPts val="2400"/>
              <a:buNone/>
              <a:defRPr sz="2400">
                <a:solidFill>
                  <a:schemeClr val="accent2"/>
                </a:solidFill>
              </a:defRPr>
            </a:lvl6pPr>
            <a:lvl7pPr lvl="6">
              <a:lnSpc>
                <a:spcPct val="100000"/>
              </a:lnSpc>
              <a:spcBef>
                <a:spcPts val="0"/>
              </a:spcBef>
              <a:spcAft>
                <a:spcPts val="0"/>
              </a:spcAft>
              <a:buClr>
                <a:schemeClr val="accent2"/>
              </a:buClr>
              <a:buSzPts val="2400"/>
              <a:buNone/>
              <a:defRPr sz="2400">
                <a:solidFill>
                  <a:schemeClr val="accent2"/>
                </a:solidFill>
              </a:defRPr>
            </a:lvl7pPr>
            <a:lvl8pPr lvl="7">
              <a:lnSpc>
                <a:spcPct val="100000"/>
              </a:lnSpc>
              <a:spcBef>
                <a:spcPts val="0"/>
              </a:spcBef>
              <a:spcAft>
                <a:spcPts val="0"/>
              </a:spcAft>
              <a:buClr>
                <a:schemeClr val="accent2"/>
              </a:buClr>
              <a:buSzPts val="2400"/>
              <a:buNone/>
              <a:defRPr sz="2400">
                <a:solidFill>
                  <a:schemeClr val="accent2"/>
                </a:solidFill>
              </a:defRPr>
            </a:lvl8pPr>
            <a:lvl9pPr lvl="8">
              <a:lnSpc>
                <a:spcPct val="100000"/>
              </a:lnSpc>
              <a:spcBef>
                <a:spcPts val="0"/>
              </a:spcBef>
              <a:spcAft>
                <a:spcPts val="0"/>
              </a:spcAft>
              <a:buClr>
                <a:schemeClr val="accent2"/>
              </a:buClr>
              <a:buSzPts val="2400"/>
              <a:buNone/>
              <a:defRPr sz="2400">
                <a:solidFill>
                  <a:schemeClr val="accent2"/>
                </a:solidFill>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9" name="Shape 49"/>
        <p:cNvGrpSpPr/>
        <p:nvPr/>
      </p:nvGrpSpPr>
      <p:grpSpPr>
        <a:xfrm>
          <a:off x="0" y="0"/>
          <a:ext cx="0" cy="0"/>
          <a:chOff x="0" y="0"/>
          <a:chExt cx="0" cy="0"/>
        </a:xfrm>
      </p:grpSpPr>
      <p:sp>
        <p:nvSpPr>
          <p:cNvPr id="50" name="Google Shape;50;p11"/>
          <p:cNvSpPr txBox="1"/>
          <p:nvPr>
            <p:ph hasCustomPrompt="1" type="title"/>
          </p:nvPr>
        </p:nvSpPr>
        <p:spPr>
          <a:xfrm>
            <a:off x="311700" y="1039650"/>
            <a:ext cx="8520600" cy="21063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51" name="Google Shape;51;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2" name="Google Shape;52;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3" name="Shape 53"/>
        <p:cNvGrpSpPr/>
        <p:nvPr/>
      </p:nvGrpSpPr>
      <p:grpSpPr>
        <a:xfrm>
          <a:off x="0" y="0"/>
          <a:ext cx="0" cy="0"/>
          <a:chOff x="0" y="0"/>
          <a:chExt cx="0" cy="0"/>
        </a:xfrm>
      </p:grpSpPr>
      <p:sp>
        <p:nvSpPr>
          <p:cNvPr id="54" name="Google Shape;54;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5" name="Shape 15"/>
        <p:cNvGrpSpPr/>
        <p:nvPr/>
      </p:nvGrpSpPr>
      <p:grpSpPr>
        <a:xfrm>
          <a:off x="0" y="0"/>
          <a:ext cx="0" cy="0"/>
          <a:chOff x="0" y="0"/>
          <a:chExt cx="0" cy="0"/>
        </a:xfrm>
      </p:grpSpPr>
      <p:cxnSp>
        <p:nvCxnSpPr>
          <p:cNvPr id="16" name="Google Shape;16;p3"/>
          <p:cNvCxnSpPr/>
          <p:nvPr/>
        </p:nvCxnSpPr>
        <p:spPr>
          <a:xfrm>
            <a:off x="641934" y="3597500"/>
            <a:ext cx="390300" cy="0"/>
          </a:xfrm>
          <a:prstGeom prst="straightConnector1">
            <a:avLst/>
          </a:prstGeom>
          <a:noFill/>
          <a:ln cap="flat" cmpd="sng" w="28575">
            <a:solidFill>
              <a:schemeClr val="lt2"/>
            </a:solidFill>
            <a:prstDash val="solid"/>
            <a:round/>
            <a:headEnd len="sm" w="sm" type="none"/>
            <a:tailEnd len="sm" w="sm" type="none"/>
          </a:ln>
        </p:spPr>
      </p:cxnSp>
      <p:sp>
        <p:nvSpPr>
          <p:cNvPr id="17" name="Google Shape;17;p3"/>
          <p:cNvSpPr txBox="1"/>
          <p:nvPr>
            <p:ph type="title"/>
          </p:nvPr>
        </p:nvSpPr>
        <p:spPr>
          <a:xfrm>
            <a:off x="512700" y="1893300"/>
            <a:ext cx="8118600" cy="1522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accent1"/>
              </a:buClr>
              <a:buSzPts val="6000"/>
              <a:buNone/>
              <a:defRPr sz="6000">
                <a:solidFill>
                  <a:schemeClr val="accent1"/>
                </a:solidFill>
              </a:defRPr>
            </a:lvl1pPr>
            <a:lvl2pPr lvl="1">
              <a:spcBef>
                <a:spcPts val="0"/>
              </a:spcBef>
              <a:spcAft>
                <a:spcPts val="0"/>
              </a:spcAft>
              <a:buClr>
                <a:schemeClr val="accent1"/>
              </a:buClr>
              <a:buSzPts val="6000"/>
              <a:buNone/>
              <a:defRPr sz="6000">
                <a:solidFill>
                  <a:schemeClr val="accent1"/>
                </a:solidFill>
              </a:defRPr>
            </a:lvl2pPr>
            <a:lvl3pPr lvl="2">
              <a:spcBef>
                <a:spcPts val="0"/>
              </a:spcBef>
              <a:spcAft>
                <a:spcPts val="0"/>
              </a:spcAft>
              <a:buClr>
                <a:schemeClr val="accent1"/>
              </a:buClr>
              <a:buSzPts val="6000"/>
              <a:buNone/>
              <a:defRPr sz="6000">
                <a:solidFill>
                  <a:schemeClr val="accent1"/>
                </a:solidFill>
              </a:defRPr>
            </a:lvl3pPr>
            <a:lvl4pPr lvl="3">
              <a:spcBef>
                <a:spcPts val="0"/>
              </a:spcBef>
              <a:spcAft>
                <a:spcPts val="0"/>
              </a:spcAft>
              <a:buClr>
                <a:schemeClr val="accent1"/>
              </a:buClr>
              <a:buSzPts val="6000"/>
              <a:buNone/>
              <a:defRPr sz="6000">
                <a:solidFill>
                  <a:schemeClr val="accent1"/>
                </a:solidFill>
              </a:defRPr>
            </a:lvl4pPr>
            <a:lvl5pPr lvl="4">
              <a:spcBef>
                <a:spcPts val="0"/>
              </a:spcBef>
              <a:spcAft>
                <a:spcPts val="0"/>
              </a:spcAft>
              <a:buClr>
                <a:schemeClr val="accent1"/>
              </a:buClr>
              <a:buSzPts val="6000"/>
              <a:buNone/>
              <a:defRPr sz="6000">
                <a:solidFill>
                  <a:schemeClr val="accent1"/>
                </a:solidFill>
              </a:defRPr>
            </a:lvl5pPr>
            <a:lvl6pPr lvl="5">
              <a:spcBef>
                <a:spcPts val="0"/>
              </a:spcBef>
              <a:spcAft>
                <a:spcPts val="0"/>
              </a:spcAft>
              <a:buClr>
                <a:schemeClr val="accent1"/>
              </a:buClr>
              <a:buSzPts val="6000"/>
              <a:buNone/>
              <a:defRPr sz="6000">
                <a:solidFill>
                  <a:schemeClr val="accent1"/>
                </a:solidFill>
              </a:defRPr>
            </a:lvl6pPr>
            <a:lvl7pPr lvl="6">
              <a:spcBef>
                <a:spcPts val="0"/>
              </a:spcBef>
              <a:spcAft>
                <a:spcPts val="0"/>
              </a:spcAft>
              <a:buClr>
                <a:schemeClr val="accent1"/>
              </a:buClr>
              <a:buSzPts val="6000"/>
              <a:buNone/>
              <a:defRPr sz="6000">
                <a:solidFill>
                  <a:schemeClr val="accent1"/>
                </a:solidFill>
              </a:defRPr>
            </a:lvl7pPr>
            <a:lvl8pPr lvl="7">
              <a:spcBef>
                <a:spcPts val="0"/>
              </a:spcBef>
              <a:spcAft>
                <a:spcPts val="0"/>
              </a:spcAft>
              <a:buClr>
                <a:schemeClr val="accent1"/>
              </a:buClr>
              <a:buSzPts val="6000"/>
              <a:buNone/>
              <a:defRPr sz="6000">
                <a:solidFill>
                  <a:schemeClr val="accent1"/>
                </a:solidFill>
              </a:defRPr>
            </a:lvl8pPr>
            <a:lvl9pPr lvl="8">
              <a:spcBef>
                <a:spcPts val="0"/>
              </a:spcBef>
              <a:spcAft>
                <a:spcPts val="0"/>
              </a:spcAft>
              <a:buClr>
                <a:schemeClr val="accent1"/>
              </a:buClr>
              <a:buSzPts val="6000"/>
              <a:buNone/>
              <a:defRPr sz="6000">
                <a:solidFill>
                  <a:schemeClr val="accen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5"/>
          <p:cNvSpPr txBox="1"/>
          <p:nvPr>
            <p:ph idx="1" type="body"/>
          </p:nvPr>
        </p:nvSpPr>
        <p:spPr>
          <a:xfrm>
            <a:off x="3117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2" type="body"/>
          </p:nvPr>
        </p:nvSpPr>
        <p:spPr>
          <a:xfrm>
            <a:off x="4832400" y="1171675"/>
            <a:ext cx="3999900" cy="33972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8" name="Google Shape;28;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9" name="Shape 29"/>
        <p:cNvGrpSpPr/>
        <p:nvPr/>
      </p:nvGrpSpPr>
      <p:grpSpPr>
        <a:xfrm>
          <a:off x="0" y="0"/>
          <a:ext cx="0" cy="0"/>
          <a:chOff x="0" y="0"/>
          <a:chExt cx="0" cy="0"/>
        </a:xfrm>
      </p:grpSpPr>
      <p:sp>
        <p:nvSpPr>
          <p:cNvPr id="30" name="Google Shape;30;p6"/>
          <p:cNvSpPr txBox="1"/>
          <p:nvPr>
            <p:ph type="title"/>
          </p:nvPr>
        </p:nvSpPr>
        <p:spPr>
          <a:xfrm>
            <a:off x="311700" y="445025"/>
            <a:ext cx="8520600" cy="6132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1" name="Google Shape;3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2" name="Shape 32"/>
        <p:cNvGrpSpPr/>
        <p:nvPr/>
      </p:nvGrpSpPr>
      <p:grpSpPr>
        <a:xfrm>
          <a:off x="0" y="0"/>
          <a:ext cx="0" cy="0"/>
          <a:chOff x="0" y="0"/>
          <a:chExt cx="0" cy="0"/>
        </a:xfrm>
      </p:grpSpPr>
      <p:sp>
        <p:nvSpPr>
          <p:cNvPr id="33" name="Google Shape;33;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4" name="Google Shape;34;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6" name="Shape 36"/>
        <p:cNvGrpSpPr/>
        <p:nvPr/>
      </p:nvGrpSpPr>
      <p:grpSpPr>
        <a:xfrm>
          <a:off x="0" y="0"/>
          <a:ext cx="0" cy="0"/>
          <a:chOff x="0" y="0"/>
          <a:chExt cx="0" cy="0"/>
        </a:xfrm>
      </p:grpSpPr>
      <p:sp>
        <p:nvSpPr>
          <p:cNvPr id="37" name="Google Shape;37;p8"/>
          <p:cNvSpPr txBox="1"/>
          <p:nvPr>
            <p:ph type="title"/>
          </p:nvPr>
        </p:nvSpPr>
        <p:spPr>
          <a:xfrm>
            <a:off x="490250" y="526350"/>
            <a:ext cx="56040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accent1"/>
              </a:buClr>
              <a:buSzPts val="5400"/>
              <a:buNone/>
              <a:defRPr sz="5400">
                <a:solidFill>
                  <a:schemeClr val="accent1"/>
                </a:solidFill>
              </a:defRPr>
            </a:lvl1pPr>
            <a:lvl2pPr lvl="1">
              <a:spcBef>
                <a:spcPts val="0"/>
              </a:spcBef>
              <a:spcAft>
                <a:spcPts val="0"/>
              </a:spcAft>
              <a:buClr>
                <a:schemeClr val="accent1"/>
              </a:buClr>
              <a:buSzPts val="5400"/>
              <a:buNone/>
              <a:defRPr sz="5400">
                <a:solidFill>
                  <a:schemeClr val="accent1"/>
                </a:solidFill>
              </a:defRPr>
            </a:lvl2pPr>
            <a:lvl3pPr lvl="2">
              <a:spcBef>
                <a:spcPts val="0"/>
              </a:spcBef>
              <a:spcAft>
                <a:spcPts val="0"/>
              </a:spcAft>
              <a:buClr>
                <a:schemeClr val="accent1"/>
              </a:buClr>
              <a:buSzPts val="5400"/>
              <a:buNone/>
              <a:defRPr sz="5400">
                <a:solidFill>
                  <a:schemeClr val="accent1"/>
                </a:solidFill>
              </a:defRPr>
            </a:lvl3pPr>
            <a:lvl4pPr lvl="3">
              <a:spcBef>
                <a:spcPts val="0"/>
              </a:spcBef>
              <a:spcAft>
                <a:spcPts val="0"/>
              </a:spcAft>
              <a:buClr>
                <a:schemeClr val="accent1"/>
              </a:buClr>
              <a:buSzPts val="5400"/>
              <a:buNone/>
              <a:defRPr sz="5400">
                <a:solidFill>
                  <a:schemeClr val="accent1"/>
                </a:solidFill>
              </a:defRPr>
            </a:lvl4pPr>
            <a:lvl5pPr lvl="4">
              <a:spcBef>
                <a:spcPts val="0"/>
              </a:spcBef>
              <a:spcAft>
                <a:spcPts val="0"/>
              </a:spcAft>
              <a:buClr>
                <a:schemeClr val="accent1"/>
              </a:buClr>
              <a:buSzPts val="5400"/>
              <a:buNone/>
              <a:defRPr sz="5400">
                <a:solidFill>
                  <a:schemeClr val="accent1"/>
                </a:solidFill>
              </a:defRPr>
            </a:lvl5pPr>
            <a:lvl6pPr lvl="5">
              <a:spcBef>
                <a:spcPts val="0"/>
              </a:spcBef>
              <a:spcAft>
                <a:spcPts val="0"/>
              </a:spcAft>
              <a:buClr>
                <a:schemeClr val="accent1"/>
              </a:buClr>
              <a:buSzPts val="5400"/>
              <a:buNone/>
              <a:defRPr sz="5400">
                <a:solidFill>
                  <a:schemeClr val="accent1"/>
                </a:solidFill>
              </a:defRPr>
            </a:lvl6pPr>
            <a:lvl7pPr lvl="6">
              <a:spcBef>
                <a:spcPts val="0"/>
              </a:spcBef>
              <a:spcAft>
                <a:spcPts val="0"/>
              </a:spcAft>
              <a:buClr>
                <a:schemeClr val="accent1"/>
              </a:buClr>
              <a:buSzPts val="5400"/>
              <a:buNone/>
              <a:defRPr sz="5400">
                <a:solidFill>
                  <a:schemeClr val="accent1"/>
                </a:solidFill>
              </a:defRPr>
            </a:lvl7pPr>
            <a:lvl8pPr lvl="7">
              <a:spcBef>
                <a:spcPts val="0"/>
              </a:spcBef>
              <a:spcAft>
                <a:spcPts val="0"/>
              </a:spcAft>
              <a:buClr>
                <a:schemeClr val="accent1"/>
              </a:buClr>
              <a:buSzPts val="5400"/>
              <a:buNone/>
              <a:defRPr sz="5400">
                <a:solidFill>
                  <a:schemeClr val="accent1"/>
                </a:solidFill>
              </a:defRPr>
            </a:lvl8pPr>
            <a:lvl9pPr lvl="8">
              <a:spcBef>
                <a:spcPts val="0"/>
              </a:spcBef>
              <a:spcAft>
                <a:spcPts val="0"/>
              </a:spcAft>
              <a:buClr>
                <a:schemeClr val="accent1"/>
              </a:buClr>
              <a:buSzPts val="5400"/>
              <a:buNone/>
              <a:defRPr sz="5400">
                <a:solidFill>
                  <a:schemeClr val="accent1"/>
                </a:solidFill>
              </a:defRPr>
            </a:lvl9pPr>
          </a:lstStyle>
          <a:p/>
        </p:txBody>
      </p:sp>
      <p:sp>
        <p:nvSpPr>
          <p:cNvPr id="38" name="Google Shape;38;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9" name="Shape 39"/>
        <p:cNvGrpSpPr/>
        <p:nvPr/>
      </p:nvGrpSpPr>
      <p:grpSpPr>
        <a:xfrm>
          <a:off x="0" y="0"/>
          <a:ext cx="0" cy="0"/>
          <a:chOff x="0" y="0"/>
          <a:chExt cx="0" cy="0"/>
        </a:xfrm>
      </p:grpSpPr>
      <p:sp>
        <p:nvSpPr>
          <p:cNvPr id="40" name="Google Shape;40;p9"/>
          <p:cNvSpPr/>
          <p:nvPr/>
        </p:nvSpPr>
        <p:spPr>
          <a:xfrm>
            <a:off x="4572000" y="-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9"/>
          <p:cNvCxnSpPr/>
          <p:nvPr/>
        </p:nvCxnSpPr>
        <p:spPr>
          <a:xfrm>
            <a:off x="5029675" y="4495500"/>
            <a:ext cx="686400" cy="0"/>
          </a:xfrm>
          <a:prstGeom prst="straightConnector1">
            <a:avLst/>
          </a:prstGeom>
          <a:noFill/>
          <a:ln cap="flat" cmpd="sng" w="19050">
            <a:solidFill>
              <a:schemeClr val="lt2"/>
            </a:solidFill>
            <a:prstDash val="solid"/>
            <a:round/>
            <a:headEnd len="sm" w="sm" type="none"/>
            <a:tailEnd len="sm" w="sm" type="none"/>
          </a:ln>
        </p:spPr>
      </p:cxnSp>
      <p:sp>
        <p:nvSpPr>
          <p:cNvPr id="42" name="Google Shape;42;p9"/>
          <p:cNvSpPr txBox="1"/>
          <p:nvPr>
            <p:ph type="title"/>
          </p:nvPr>
        </p:nvSpPr>
        <p:spPr>
          <a:xfrm>
            <a:off x="265500" y="1382350"/>
            <a:ext cx="4045200" cy="1333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2"/>
              </a:buClr>
              <a:buSzPts val="4200"/>
              <a:buNone/>
              <a:defRPr sz="4200">
                <a:solidFill>
                  <a:schemeClr val="lt2"/>
                </a:solidFill>
              </a:defRPr>
            </a:lvl1pPr>
            <a:lvl2pPr lvl="1" algn="ctr">
              <a:spcBef>
                <a:spcPts val="0"/>
              </a:spcBef>
              <a:spcAft>
                <a:spcPts val="0"/>
              </a:spcAft>
              <a:buClr>
                <a:schemeClr val="lt2"/>
              </a:buClr>
              <a:buSzPts val="4200"/>
              <a:buNone/>
              <a:defRPr sz="4200">
                <a:solidFill>
                  <a:schemeClr val="lt2"/>
                </a:solidFill>
              </a:defRPr>
            </a:lvl2pPr>
            <a:lvl3pPr lvl="2" algn="ctr">
              <a:spcBef>
                <a:spcPts val="0"/>
              </a:spcBef>
              <a:spcAft>
                <a:spcPts val="0"/>
              </a:spcAft>
              <a:buClr>
                <a:schemeClr val="lt2"/>
              </a:buClr>
              <a:buSzPts val="4200"/>
              <a:buNone/>
              <a:defRPr sz="4200">
                <a:solidFill>
                  <a:schemeClr val="lt2"/>
                </a:solidFill>
              </a:defRPr>
            </a:lvl3pPr>
            <a:lvl4pPr lvl="3" algn="ctr">
              <a:spcBef>
                <a:spcPts val="0"/>
              </a:spcBef>
              <a:spcAft>
                <a:spcPts val="0"/>
              </a:spcAft>
              <a:buClr>
                <a:schemeClr val="lt2"/>
              </a:buClr>
              <a:buSzPts val="4200"/>
              <a:buNone/>
              <a:defRPr sz="4200">
                <a:solidFill>
                  <a:schemeClr val="lt2"/>
                </a:solidFill>
              </a:defRPr>
            </a:lvl4pPr>
            <a:lvl5pPr lvl="4" algn="ctr">
              <a:spcBef>
                <a:spcPts val="0"/>
              </a:spcBef>
              <a:spcAft>
                <a:spcPts val="0"/>
              </a:spcAft>
              <a:buClr>
                <a:schemeClr val="lt2"/>
              </a:buClr>
              <a:buSzPts val="4200"/>
              <a:buNone/>
              <a:defRPr sz="4200">
                <a:solidFill>
                  <a:schemeClr val="lt2"/>
                </a:solidFill>
              </a:defRPr>
            </a:lvl5pPr>
            <a:lvl6pPr lvl="5" algn="ctr">
              <a:spcBef>
                <a:spcPts val="0"/>
              </a:spcBef>
              <a:spcAft>
                <a:spcPts val="0"/>
              </a:spcAft>
              <a:buClr>
                <a:schemeClr val="lt2"/>
              </a:buClr>
              <a:buSzPts val="4200"/>
              <a:buNone/>
              <a:defRPr sz="4200">
                <a:solidFill>
                  <a:schemeClr val="lt2"/>
                </a:solidFill>
              </a:defRPr>
            </a:lvl6pPr>
            <a:lvl7pPr lvl="6" algn="ctr">
              <a:spcBef>
                <a:spcPts val="0"/>
              </a:spcBef>
              <a:spcAft>
                <a:spcPts val="0"/>
              </a:spcAft>
              <a:buClr>
                <a:schemeClr val="lt2"/>
              </a:buClr>
              <a:buSzPts val="4200"/>
              <a:buNone/>
              <a:defRPr sz="4200">
                <a:solidFill>
                  <a:schemeClr val="lt2"/>
                </a:solidFill>
              </a:defRPr>
            </a:lvl7pPr>
            <a:lvl8pPr lvl="7" algn="ctr">
              <a:spcBef>
                <a:spcPts val="0"/>
              </a:spcBef>
              <a:spcAft>
                <a:spcPts val="0"/>
              </a:spcAft>
              <a:buClr>
                <a:schemeClr val="lt2"/>
              </a:buClr>
              <a:buSzPts val="4200"/>
              <a:buNone/>
              <a:defRPr sz="4200">
                <a:solidFill>
                  <a:schemeClr val="lt2"/>
                </a:solidFill>
              </a:defRPr>
            </a:lvl8pPr>
            <a:lvl9pPr lvl="8" algn="ctr">
              <a:spcBef>
                <a:spcPts val="0"/>
              </a:spcBef>
              <a:spcAft>
                <a:spcPts val="0"/>
              </a:spcAft>
              <a:buClr>
                <a:schemeClr val="lt2"/>
              </a:buClr>
              <a:buSzPts val="4200"/>
              <a:buNone/>
              <a:defRPr sz="4200">
                <a:solidFill>
                  <a:schemeClr val="lt2"/>
                </a:solidFill>
              </a:defRPr>
            </a:lvl9pPr>
          </a:lstStyle>
          <a:p/>
        </p:txBody>
      </p:sp>
      <p:sp>
        <p:nvSpPr>
          <p:cNvPr id="43" name="Google Shape;43;p9"/>
          <p:cNvSpPr txBox="1"/>
          <p:nvPr>
            <p:ph idx="1" type="subTitle"/>
          </p:nvPr>
        </p:nvSpPr>
        <p:spPr>
          <a:xfrm>
            <a:off x="265500" y="27690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4" name="Google Shape;44;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accent1"/>
              </a:buClr>
              <a:buSzPts val="1800"/>
              <a:buChar char="●"/>
              <a:defRPr>
                <a:solidFill>
                  <a:schemeClr val="accent1"/>
                </a:solidFill>
              </a:defRPr>
            </a:lvl1pPr>
            <a:lvl2pPr indent="-317500" lvl="1" marL="914400">
              <a:spcBef>
                <a:spcPts val="0"/>
              </a:spcBef>
              <a:spcAft>
                <a:spcPts val="0"/>
              </a:spcAft>
              <a:buClr>
                <a:schemeClr val="accent1"/>
              </a:buClr>
              <a:buSzPts val="1400"/>
              <a:buChar char="○"/>
              <a:defRPr>
                <a:solidFill>
                  <a:schemeClr val="accent1"/>
                </a:solidFill>
              </a:defRPr>
            </a:lvl2pPr>
            <a:lvl3pPr indent="-317500" lvl="2" marL="1371600">
              <a:spcBef>
                <a:spcPts val="0"/>
              </a:spcBef>
              <a:spcAft>
                <a:spcPts val="0"/>
              </a:spcAft>
              <a:buClr>
                <a:schemeClr val="accent1"/>
              </a:buClr>
              <a:buSzPts val="1400"/>
              <a:buChar char="■"/>
              <a:defRPr>
                <a:solidFill>
                  <a:schemeClr val="accent1"/>
                </a:solidFill>
              </a:defRPr>
            </a:lvl3pPr>
            <a:lvl4pPr indent="-317500" lvl="3" marL="1828800">
              <a:spcBef>
                <a:spcPts val="0"/>
              </a:spcBef>
              <a:spcAft>
                <a:spcPts val="0"/>
              </a:spcAft>
              <a:buClr>
                <a:schemeClr val="accent1"/>
              </a:buClr>
              <a:buSzPts val="1400"/>
              <a:buChar char="●"/>
              <a:defRPr>
                <a:solidFill>
                  <a:schemeClr val="accent1"/>
                </a:solidFill>
              </a:defRPr>
            </a:lvl4pPr>
            <a:lvl5pPr indent="-317500" lvl="4" marL="2286000">
              <a:spcBef>
                <a:spcPts val="0"/>
              </a:spcBef>
              <a:spcAft>
                <a:spcPts val="0"/>
              </a:spcAft>
              <a:buClr>
                <a:schemeClr val="accent1"/>
              </a:buClr>
              <a:buSzPts val="1400"/>
              <a:buChar char="○"/>
              <a:defRPr>
                <a:solidFill>
                  <a:schemeClr val="accent1"/>
                </a:solidFill>
              </a:defRPr>
            </a:lvl5pPr>
            <a:lvl6pPr indent="-317500" lvl="5" marL="2743200">
              <a:spcBef>
                <a:spcPts val="0"/>
              </a:spcBef>
              <a:spcAft>
                <a:spcPts val="0"/>
              </a:spcAft>
              <a:buClr>
                <a:schemeClr val="accent1"/>
              </a:buClr>
              <a:buSzPts val="1400"/>
              <a:buChar char="■"/>
              <a:defRPr>
                <a:solidFill>
                  <a:schemeClr val="accent1"/>
                </a:solidFill>
              </a:defRPr>
            </a:lvl6pPr>
            <a:lvl7pPr indent="-317500" lvl="6" marL="3200400">
              <a:spcBef>
                <a:spcPts val="0"/>
              </a:spcBef>
              <a:spcAft>
                <a:spcPts val="0"/>
              </a:spcAft>
              <a:buClr>
                <a:schemeClr val="accent1"/>
              </a:buClr>
              <a:buSzPts val="1400"/>
              <a:buChar char="●"/>
              <a:defRPr>
                <a:solidFill>
                  <a:schemeClr val="accent1"/>
                </a:solidFill>
              </a:defRPr>
            </a:lvl7pPr>
            <a:lvl8pPr indent="-317500" lvl="7" marL="3657600">
              <a:spcBef>
                <a:spcPts val="0"/>
              </a:spcBef>
              <a:spcAft>
                <a:spcPts val="0"/>
              </a:spcAft>
              <a:buClr>
                <a:schemeClr val="accent1"/>
              </a:buClr>
              <a:buSzPts val="1400"/>
              <a:buChar char="○"/>
              <a:defRPr>
                <a:solidFill>
                  <a:schemeClr val="accent1"/>
                </a:solidFill>
              </a:defRPr>
            </a:lvl8pPr>
            <a:lvl9pPr indent="-317500" lvl="8" marL="4114800">
              <a:spcBef>
                <a:spcPts val="0"/>
              </a:spcBef>
              <a:spcAft>
                <a:spcPts val="0"/>
              </a:spcAft>
              <a:buClr>
                <a:schemeClr val="accent1"/>
              </a:buClr>
              <a:buSzPts val="1400"/>
              <a:buChar char="■"/>
              <a:defRPr>
                <a:solidFill>
                  <a:schemeClr val="accent1"/>
                </a:solidFill>
              </a:defRPr>
            </a:lvl9pPr>
          </a:lstStyle>
          <a:p/>
        </p:txBody>
      </p:sp>
      <p:sp>
        <p:nvSpPr>
          <p:cNvPr id="45" name="Google Shape;45;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1"/>
                </a:solidFill>
              </a:defRPr>
            </a:lvl1pPr>
            <a:lvl2pPr lvl="1">
              <a:buNone/>
              <a:defRPr>
                <a:solidFill>
                  <a:schemeClr val="accent1"/>
                </a:solidFill>
              </a:defRPr>
            </a:lvl2pPr>
            <a:lvl3pPr lvl="2">
              <a:buNone/>
              <a:defRPr>
                <a:solidFill>
                  <a:schemeClr val="accent1"/>
                </a:solidFill>
              </a:defRPr>
            </a:lvl3pPr>
            <a:lvl4pPr lvl="3">
              <a:buNone/>
              <a:defRPr>
                <a:solidFill>
                  <a:schemeClr val="accent1"/>
                </a:solidFill>
              </a:defRPr>
            </a:lvl4pPr>
            <a:lvl5pPr lvl="4">
              <a:buNone/>
              <a:defRPr>
                <a:solidFill>
                  <a:schemeClr val="accent1"/>
                </a:solidFill>
              </a:defRPr>
            </a:lvl5pPr>
            <a:lvl6pPr lvl="5">
              <a:buNone/>
              <a:defRPr>
                <a:solidFill>
                  <a:schemeClr val="accent1"/>
                </a:solidFill>
              </a:defRPr>
            </a:lvl6pPr>
            <a:lvl7pPr lvl="6">
              <a:buNone/>
              <a:defRPr>
                <a:solidFill>
                  <a:schemeClr val="accent1"/>
                </a:solidFill>
              </a:defRPr>
            </a:lvl7pPr>
            <a:lvl8pPr lvl="7">
              <a:buNone/>
              <a:defRPr>
                <a:solidFill>
                  <a:schemeClr val="accent1"/>
                </a:solidFill>
              </a:defRPr>
            </a:lvl8pPr>
            <a:lvl9pPr lvl="8">
              <a:buNone/>
              <a:defRPr>
                <a:solidFill>
                  <a:schemeClr val="accen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8" name="Google Shape;48;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aperback">
    <p:bg>
      <p:bgPr>
        <a:solidFill>
          <a:schemeClr val="accen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6132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1pPr>
            <a:lvl2pPr lvl="1">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2pPr>
            <a:lvl3pPr lvl="2">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3pPr>
            <a:lvl4pPr lvl="3">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4pPr>
            <a:lvl5pPr lvl="4">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5pPr>
            <a:lvl6pPr lvl="5">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6pPr>
            <a:lvl7pPr lvl="6">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7pPr>
            <a:lvl8pPr lvl="7">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8pPr>
            <a:lvl9pPr lvl="8">
              <a:spcBef>
                <a:spcPts val="0"/>
              </a:spcBef>
              <a:spcAft>
                <a:spcPts val="0"/>
              </a:spcAft>
              <a:buClr>
                <a:schemeClr val="dk1"/>
              </a:buClr>
              <a:buSzPts val="3000"/>
              <a:buFont typeface="Old Standard TT"/>
              <a:buNone/>
              <a:defRPr sz="3000">
                <a:solidFill>
                  <a:schemeClr val="dk1"/>
                </a:solidFill>
                <a:latin typeface="Old Standard TT"/>
                <a:ea typeface="Old Standard TT"/>
                <a:cs typeface="Old Standard TT"/>
                <a:sym typeface="Old Standard TT"/>
              </a:defRPr>
            </a:lvl9pPr>
          </a:lstStyle>
          <a:p/>
        </p:txBody>
      </p:sp>
      <p:sp>
        <p:nvSpPr>
          <p:cNvPr id="7" name="Google Shape;7;p1"/>
          <p:cNvSpPr txBox="1"/>
          <p:nvPr>
            <p:ph idx="1" type="body"/>
          </p:nvPr>
        </p:nvSpPr>
        <p:spPr>
          <a:xfrm>
            <a:off x="311700" y="1171600"/>
            <a:ext cx="8520600" cy="33972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1"/>
              </a:buClr>
              <a:buSzPts val="1800"/>
              <a:buFont typeface="Old Standard TT"/>
              <a:buChar char="●"/>
              <a:defRPr sz="1800">
                <a:solidFill>
                  <a:schemeClr val="dk1"/>
                </a:solidFill>
                <a:latin typeface="Old Standard TT"/>
                <a:ea typeface="Old Standard TT"/>
                <a:cs typeface="Old Standard TT"/>
                <a:sym typeface="Old Standard TT"/>
              </a:defRPr>
            </a:lvl1pPr>
            <a:lvl2pPr indent="-317500" lvl="1" marL="914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2pPr>
            <a:lvl3pPr indent="-317500" lvl="2" marL="1371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3pPr>
            <a:lvl4pPr indent="-317500" lvl="3" marL="1828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4pPr>
            <a:lvl5pPr indent="-317500" lvl="4" marL="22860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5pPr>
            <a:lvl6pPr indent="-317500" lvl="5" marL="27432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6pPr>
            <a:lvl7pPr indent="-317500" lvl="6" marL="32004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7pPr>
            <a:lvl8pPr indent="-317500" lvl="7" marL="36576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8pPr>
            <a:lvl9pPr indent="-317500" lvl="8" marL="4114800">
              <a:lnSpc>
                <a:spcPct val="115000"/>
              </a:lnSpc>
              <a:spcBef>
                <a:spcPts val="0"/>
              </a:spcBef>
              <a:spcAft>
                <a:spcPts val="0"/>
              </a:spcAft>
              <a:buClr>
                <a:schemeClr val="dk1"/>
              </a:buClr>
              <a:buSzPts val="1400"/>
              <a:buFont typeface="Old Standard TT"/>
              <a:buChar char="■"/>
              <a:defRPr>
                <a:solidFill>
                  <a:schemeClr val="dk1"/>
                </a:solidFill>
                <a:latin typeface="Old Standard TT"/>
                <a:ea typeface="Old Standard TT"/>
                <a:cs typeface="Old Standard TT"/>
                <a:sym typeface="Old Standard TT"/>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Old Standard TT"/>
                <a:ea typeface="Old Standard TT"/>
                <a:cs typeface="Old Standard TT"/>
                <a:sym typeface="Old Standard TT"/>
              </a:defRPr>
            </a:lvl1pPr>
            <a:lvl2pPr lvl="1" algn="r">
              <a:buNone/>
              <a:defRPr sz="1000">
                <a:solidFill>
                  <a:schemeClr val="dk1"/>
                </a:solidFill>
                <a:latin typeface="Old Standard TT"/>
                <a:ea typeface="Old Standard TT"/>
                <a:cs typeface="Old Standard TT"/>
                <a:sym typeface="Old Standard TT"/>
              </a:defRPr>
            </a:lvl2pPr>
            <a:lvl3pPr lvl="2" algn="r">
              <a:buNone/>
              <a:defRPr sz="1000">
                <a:solidFill>
                  <a:schemeClr val="dk1"/>
                </a:solidFill>
                <a:latin typeface="Old Standard TT"/>
                <a:ea typeface="Old Standard TT"/>
                <a:cs typeface="Old Standard TT"/>
                <a:sym typeface="Old Standard TT"/>
              </a:defRPr>
            </a:lvl3pPr>
            <a:lvl4pPr lvl="3" algn="r">
              <a:buNone/>
              <a:defRPr sz="1000">
                <a:solidFill>
                  <a:schemeClr val="dk1"/>
                </a:solidFill>
                <a:latin typeface="Old Standard TT"/>
                <a:ea typeface="Old Standard TT"/>
                <a:cs typeface="Old Standard TT"/>
                <a:sym typeface="Old Standard TT"/>
              </a:defRPr>
            </a:lvl4pPr>
            <a:lvl5pPr lvl="4" algn="r">
              <a:buNone/>
              <a:defRPr sz="1000">
                <a:solidFill>
                  <a:schemeClr val="dk1"/>
                </a:solidFill>
                <a:latin typeface="Old Standard TT"/>
                <a:ea typeface="Old Standard TT"/>
                <a:cs typeface="Old Standard TT"/>
                <a:sym typeface="Old Standard TT"/>
              </a:defRPr>
            </a:lvl5pPr>
            <a:lvl6pPr lvl="5" algn="r">
              <a:buNone/>
              <a:defRPr sz="1000">
                <a:solidFill>
                  <a:schemeClr val="dk1"/>
                </a:solidFill>
                <a:latin typeface="Old Standard TT"/>
                <a:ea typeface="Old Standard TT"/>
                <a:cs typeface="Old Standard TT"/>
                <a:sym typeface="Old Standard TT"/>
              </a:defRPr>
            </a:lvl6pPr>
            <a:lvl7pPr lvl="6" algn="r">
              <a:buNone/>
              <a:defRPr sz="1000">
                <a:solidFill>
                  <a:schemeClr val="dk1"/>
                </a:solidFill>
                <a:latin typeface="Old Standard TT"/>
                <a:ea typeface="Old Standard TT"/>
                <a:cs typeface="Old Standard TT"/>
                <a:sym typeface="Old Standard TT"/>
              </a:defRPr>
            </a:lvl7pPr>
            <a:lvl8pPr lvl="7" algn="r">
              <a:buNone/>
              <a:defRPr sz="1000">
                <a:solidFill>
                  <a:schemeClr val="dk1"/>
                </a:solidFill>
                <a:latin typeface="Old Standard TT"/>
                <a:ea typeface="Old Standard TT"/>
                <a:cs typeface="Old Standard TT"/>
                <a:sym typeface="Old Standard TT"/>
              </a:defRPr>
            </a:lvl8pPr>
            <a:lvl9pPr lvl="8" algn="r">
              <a:buNone/>
              <a:defRPr sz="1000">
                <a:solidFill>
                  <a:schemeClr val="dk1"/>
                </a:solidFill>
                <a:latin typeface="Old Standard TT"/>
                <a:ea typeface="Old Standard TT"/>
                <a:cs typeface="Old Standard TT"/>
                <a:sym typeface="Old Standard TT"/>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0.png"/><Relationship Id="rId4" Type="http://schemas.openxmlformats.org/officeDocument/2006/relationships/image" Target="../media/image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hyperlink" Target="http://www.youtube.com/watch?v=WiTgn5QH_HU" TargetMode="External"/><Relationship Id="rId4" Type="http://schemas.openxmlformats.org/officeDocument/2006/relationships/image" Target="../media/image3.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1.png"/><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10.png"/><Relationship Id="rId4" Type="http://schemas.openxmlformats.org/officeDocument/2006/relationships/image" Target="../media/image1.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1.pn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10.png"/><Relationship Id="rId4" Type="http://schemas.openxmlformats.org/officeDocument/2006/relationships/image" Target="../media/image1.jp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8.pn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1.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10.png"/><Relationship Id="rId4" Type="http://schemas.openxmlformats.org/officeDocument/2006/relationships/image" Target="../media/image1.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9.png"/><Relationship Id="rId4" Type="http://schemas.openxmlformats.org/officeDocument/2006/relationships/image" Target="../media/image5.png"/><Relationship Id="rId5" Type="http://schemas.openxmlformats.org/officeDocument/2006/relationships/image" Target="../media/image1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1.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10.png"/><Relationship Id="rId4" Type="http://schemas.openxmlformats.org/officeDocument/2006/relationships/image" Target="../media/image1.jp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0.png"/><Relationship Id="rId4" Type="http://schemas.openxmlformats.org/officeDocument/2006/relationships/image" Target="../media/image15.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1.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10.png"/><Relationship Id="rId4" Type="http://schemas.openxmlformats.org/officeDocument/2006/relationships/image" Target="../media/image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1.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0.png"/><Relationship Id="rId4" Type="http://schemas.openxmlformats.org/officeDocument/2006/relationships/image" Target="../media/image1.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3"/>
          <p:cNvSpPr txBox="1"/>
          <p:nvPr>
            <p:ph idx="1" type="subTitle"/>
          </p:nvPr>
        </p:nvSpPr>
        <p:spPr>
          <a:xfrm>
            <a:off x="1034550" y="4146200"/>
            <a:ext cx="7074900" cy="447000"/>
          </a:xfrm>
          <a:prstGeom prst="rect">
            <a:avLst/>
          </a:prstGeom>
        </p:spPr>
        <p:txBody>
          <a:bodyPr anchorCtr="0" anchor="t" bIns="91425" lIns="91425" spcFirstLastPara="1" rIns="91425" wrap="square" tIns="91425">
            <a:normAutofit fontScale="77500" lnSpcReduction="10000"/>
          </a:bodyPr>
          <a:lstStyle/>
          <a:p>
            <a:pPr indent="0" lvl="0" marL="0" rtl="0" algn="l">
              <a:spcBef>
                <a:spcPts val="0"/>
              </a:spcBef>
              <a:spcAft>
                <a:spcPts val="0"/>
              </a:spcAft>
              <a:buNone/>
            </a:pPr>
            <a:r>
              <a:rPr lang="en"/>
              <a:t>Bryson Turner, Logan Wright, Daniel Garzon, Sammuel Clark</a:t>
            </a:r>
            <a:endParaRPr/>
          </a:p>
        </p:txBody>
      </p:sp>
      <p:pic>
        <p:nvPicPr>
          <p:cNvPr id="60" name="Google Shape;60;p13"/>
          <p:cNvPicPr preferRelativeResize="0"/>
          <p:nvPr/>
        </p:nvPicPr>
        <p:blipFill>
          <a:blip r:embed="rId3">
            <a:alphaModFix/>
          </a:blip>
          <a:stretch>
            <a:fillRect/>
          </a:stretch>
        </p:blipFill>
        <p:spPr>
          <a:xfrm>
            <a:off x="872087" y="1647525"/>
            <a:ext cx="7399825" cy="2430800"/>
          </a:xfrm>
          <a:prstGeom prst="rect">
            <a:avLst/>
          </a:prstGeom>
          <a:noFill/>
          <a:ln>
            <a:noFill/>
          </a:ln>
        </p:spPr>
      </p:pic>
      <p:pic>
        <p:nvPicPr>
          <p:cNvPr id="61" name="Google Shape;61;p13"/>
          <p:cNvPicPr preferRelativeResize="0"/>
          <p:nvPr/>
        </p:nvPicPr>
        <p:blipFill>
          <a:blip r:embed="rId4">
            <a:alphaModFix/>
          </a:blip>
          <a:stretch>
            <a:fillRect/>
          </a:stretch>
        </p:blipFill>
        <p:spPr>
          <a:xfrm>
            <a:off x="329375" y="3414625"/>
            <a:ext cx="784900" cy="7849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2"/>
          <p:cNvSpPr txBox="1"/>
          <p:nvPr>
            <p:ph type="ctrTitle"/>
          </p:nvPr>
        </p:nvSpPr>
        <p:spPr>
          <a:xfrm>
            <a:off x="1160000" y="1570000"/>
            <a:ext cx="6519600" cy="30399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SzPts val="990"/>
              <a:buNone/>
            </a:pPr>
            <a:r>
              <a:rPr lang="en" sz="4180"/>
              <a:t>How can PGA </a:t>
            </a:r>
            <a:r>
              <a:rPr lang="en" sz="4180"/>
              <a:t>Family impact green fee revenue and membership?</a:t>
            </a:r>
            <a:endParaRPr sz="4180"/>
          </a:p>
        </p:txBody>
      </p:sp>
      <p:pic>
        <p:nvPicPr>
          <p:cNvPr id="150" name="Google Shape;150;p22"/>
          <p:cNvPicPr preferRelativeResize="0"/>
          <p:nvPr/>
        </p:nvPicPr>
        <p:blipFill>
          <a:blip r:embed="rId3">
            <a:alphaModFix/>
          </a:blip>
          <a:stretch>
            <a:fillRect/>
          </a:stretch>
        </p:blipFill>
        <p:spPr>
          <a:xfrm>
            <a:off x="5759200" y="-12"/>
            <a:ext cx="4211725" cy="4211725"/>
          </a:xfrm>
          <a:prstGeom prst="rect">
            <a:avLst/>
          </a:prstGeom>
          <a:noFill/>
          <a:ln>
            <a:noFill/>
          </a:ln>
        </p:spPr>
      </p:pic>
      <p:pic>
        <p:nvPicPr>
          <p:cNvPr id="151" name="Google Shape;151;p22"/>
          <p:cNvPicPr preferRelativeResize="0"/>
          <p:nvPr/>
        </p:nvPicPr>
        <p:blipFill>
          <a:blip r:embed="rId4">
            <a:alphaModFix/>
          </a:blip>
          <a:stretch>
            <a:fillRect/>
          </a:stretch>
        </p:blipFill>
        <p:spPr>
          <a:xfrm>
            <a:off x="375100" y="3287775"/>
            <a:ext cx="784900" cy="784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150"/>
                                        </p:tgtEl>
                                        <p:attrNameLst>
                                          <p:attrName>style.visibility</p:attrName>
                                        </p:attrNameLst>
                                      </p:cBhvr>
                                      <p:to>
                                        <p:strVal val="visible"/>
                                      </p:to>
                                    </p:set>
                                    <p:anim calcmode="lin" valueType="num">
                                      <p:cBhvr additive="base">
                                        <p:cTn dur="500"/>
                                        <p:tgtEl>
                                          <p:spTgt spid="150"/>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3"/>
          <p:cNvSpPr txBox="1"/>
          <p:nvPr>
            <p:ph type="title"/>
          </p:nvPr>
        </p:nvSpPr>
        <p:spPr>
          <a:xfrm>
            <a:off x="189175" y="335425"/>
            <a:ext cx="8643000" cy="613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500"/>
              <a:t>PGA Family can make the golf course a family’s Third Place:</a:t>
            </a:r>
            <a:endParaRPr sz="2500"/>
          </a:p>
        </p:txBody>
      </p:sp>
      <p:sp>
        <p:nvSpPr>
          <p:cNvPr id="157" name="Google Shape;157;p23"/>
          <p:cNvSpPr txBox="1"/>
          <p:nvPr>
            <p:ph idx="1" type="body"/>
          </p:nvPr>
        </p:nvSpPr>
        <p:spPr>
          <a:xfrm>
            <a:off x="189175" y="1072225"/>
            <a:ext cx="8643000" cy="3533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chemeClr val="dk1"/>
                </a:solidFill>
              </a:rPr>
              <a:t>Third Place</a:t>
            </a:r>
            <a:r>
              <a:rPr lang="en">
                <a:solidFill>
                  <a:schemeClr val="dk1"/>
                </a:solidFill>
              </a:rPr>
              <a:t>: the social surroundings that are separate from the two usual social environments of home and the workplace.</a:t>
            </a:r>
            <a:endParaRPr>
              <a:solidFill>
                <a:schemeClr val="dk1"/>
              </a:solidFill>
            </a:endParaRPr>
          </a:p>
          <a:p>
            <a:pPr indent="0" lvl="0" marL="0" rtl="0" algn="l">
              <a:spcBef>
                <a:spcPts val="1200"/>
              </a:spcBef>
              <a:spcAft>
                <a:spcPts val="1200"/>
              </a:spcAft>
              <a:buNone/>
            </a:pPr>
            <a:r>
              <a:rPr b="1" lang="en">
                <a:solidFill>
                  <a:schemeClr val="dk1"/>
                </a:solidFill>
              </a:rPr>
              <a:t>Needs for a Third Place:</a:t>
            </a:r>
            <a:r>
              <a:rPr lang="en">
                <a:solidFill>
                  <a:schemeClr val="dk1"/>
                </a:solidFill>
              </a:rPr>
              <a:t> </a:t>
            </a:r>
            <a:r>
              <a:rPr lang="en">
                <a:solidFill>
                  <a:schemeClr val="dk1"/>
                </a:solidFill>
              </a:rPr>
              <a:t>Convenience</a:t>
            </a:r>
            <a:r>
              <a:rPr lang="en">
                <a:solidFill>
                  <a:schemeClr val="dk1"/>
                </a:solidFill>
              </a:rPr>
              <a:t> and Interaction</a:t>
            </a:r>
            <a:endParaRPr>
              <a:solidFill>
                <a:schemeClr val="dk1"/>
              </a:solidFill>
            </a:endParaRPr>
          </a:p>
        </p:txBody>
      </p:sp>
      <p:graphicFrame>
        <p:nvGraphicFramePr>
          <p:cNvPr id="158" name="Google Shape;158;p23"/>
          <p:cNvGraphicFramePr/>
          <p:nvPr/>
        </p:nvGraphicFramePr>
        <p:xfrm>
          <a:off x="891175" y="2571750"/>
          <a:ext cx="3000000" cy="3000000"/>
        </p:xfrm>
        <a:graphic>
          <a:graphicData uri="http://schemas.openxmlformats.org/drawingml/2006/table">
            <a:tbl>
              <a:tblPr>
                <a:noFill/>
                <a:tableStyleId>{D11B8A00-2650-4AC7-AA49-67872CEBD14E}</a:tableStyleId>
              </a:tblPr>
              <a:tblGrid>
                <a:gridCol w="3619500"/>
                <a:gridCol w="3619500"/>
              </a:tblGrid>
              <a:tr h="503875">
                <a:tc>
                  <a:txBody>
                    <a:bodyPr/>
                    <a:lstStyle/>
                    <a:p>
                      <a:pPr indent="0" lvl="0" marL="0" rtl="0" algn="ctr">
                        <a:spcBef>
                          <a:spcPts val="0"/>
                        </a:spcBef>
                        <a:spcAft>
                          <a:spcPts val="0"/>
                        </a:spcAft>
                        <a:buNone/>
                      </a:pPr>
                      <a:r>
                        <a:rPr b="1" lang="en"/>
                        <a:t>Design Implementations</a:t>
                      </a:r>
                      <a:endParaRPr b="1"/>
                    </a:p>
                  </a:txBody>
                  <a:tcPr marT="91425" marB="91425" marR="91425" marL="91425"/>
                </a:tc>
                <a:tc>
                  <a:txBody>
                    <a:bodyPr/>
                    <a:lstStyle/>
                    <a:p>
                      <a:pPr indent="0" lvl="0" marL="0" rtl="0" algn="ctr">
                        <a:spcBef>
                          <a:spcPts val="0"/>
                        </a:spcBef>
                        <a:spcAft>
                          <a:spcPts val="0"/>
                        </a:spcAft>
                        <a:buNone/>
                      </a:pPr>
                      <a:r>
                        <a:rPr b="1" lang="en"/>
                        <a:t>Example</a:t>
                      </a:r>
                      <a:endParaRPr b="1"/>
                    </a:p>
                  </a:txBody>
                  <a:tcPr marT="91425" marB="91425" marR="91425" marL="91425"/>
                </a:tc>
              </a:tr>
              <a:tr h="503875">
                <a:tc>
                  <a:txBody>
                    <a:bodyPr/>
                    <a:lstStyle/>
                    <a:p>
                      <a:pPr indent="0" lvl="0" marL="0" rtl="0" algn="l">
                        <a:spcBef>
                          <a:spcPts val="0"/>
                        </a:spcBef>
                        <a:spcAft>
                          <a:spcPts val="0"/>
                        </a:spcAft>
                        <a:buNone/>
                      </a:pPr>
                      <a:r>
                        <a:rPr lang="en"/>
                        <a:t>Promote Intra-Family Interaction</a:t>
                      </a:r>
                      <a:endParaRPr/>
                    </a:p>
                  </a:txBody>
                  <a:tcPr marT="91425" marB="91425" marR="91425" marL="91425"/>
                </a:tc>
                <a:tc>
                  <a:txBody>
                    <a:bodyPr/>
                    <a:lstStyle/>
                    <a:p>
                      <a:pPr indent="0" lvl="0" marL="0" rtl="0" algn="l">
                        <a:spcBef>
                          <a:spcPts val="0"/>
                        </a:spcBef>
                        <a:spcAft>
                          <a:spcPts val="0"/>
                        </a:spcAft>
                        <a:buNone/>
                      </a:pPr>
                      <a:r>
                        <a:rPr lang="en"/>
                        <a:t>Parent-Child Scrambles</a:t>
                      </a:r>
                      <a:endParaRPr/>
                    </a:p>
                  </a:txBody>
                  <a:tcPr marT="91425" marB="91425" marR="91425" marL="91425"/>
                </a:tc>
              </a:tr>
              <a:tr h="503875">
                <a:tc>
                  <a:txBody>
                    <a:bodyPr/>
                    <a:lstStyle/>
                    <a:p>
                      <a:pPr indent="0" lvl="0" marL="0" rtl="0" algn="l">
                        <a:spcBef>
                          <a:spcPts val="0"/>
                        </a:spcBef>
                        <a:spcAft>
                          <a:spcPts val="0"/>
                        </a:spcAft>
                        <a:buNone/>
                      </a:pPr>
                      <a:r>
                        <a:rPr lang="en"/>
                        <a:t>Promote</a:t>
                      </a:r>
                      <a:r>
                        <a:rPr lang="en"/>
                        <a:t> Inter-Family Interaction</a:t>
                      </a:r>
                      <a:endParaRPr/>
                    </a:p>
                  </a:txBody>
                  <a:tcPr marT="91425" marB="91425" marR="91425" marL="91425"/>
                </a:tc>
                <a:tc>
                  <a:txBody>
                    <a:bodyPr/>
                    <a:lstStyle/>
                    <a:p>
                      <a:pPr indent="0" lvl="0" marL="0" rtl="0" algn="l">
                        <a:spcBef>
                          <a:spcPts val="0"/>
                        </a:spcBef>
                        <a:spcAft>
                          <a:spcPts val="0"/>
                        </a:spcAft>
                        <a:buNone/>
                      </a:pPr>
                      <a:r>
                        <a:rPr lang="en"/>
                        <a:t>Family vs. Family Scrambles</a:t>
                      </a:r>
                      <a:endParaRPr/>
                    </a:p>
                  </a:txBody>
                  <a:tcPr marT="91425" marB="91425" marR="91425" marL="91425"/>
                </a:tc>
              </a:tr>
              <a:tr h="775225">
                <a:tc>
                  <a:txBody>
                    <a:bodyPr/>
                    <a:lstStyle/>
                    <a:p>
                      <a:pPr indent="0" lvl="0" marL="0" rtl="0" algn="l">
                        <a:spcBef>
                          <a:spcPts val="0"/>
                        </a:spcBef>
                        <a:spcAft>
                          <a:spcPts val="0"/>
                        </a:spcAft>
                        <a:buNone/>
                      </a:pPr>
                      <a:r>
                        <a:rPr lang="en"/>
                        <a:t>Smooth Customer Service</a:t>
                      </a:r>
                      <a:endParaRPr/>
                    </a:p>
                  </a:txBody>
                  <a:tcPr marT="91425" marB="91425" marR="91425" marL="91425"/>
                </a:tc>
                <a:tc>
                  <a:txBody>
                    <a:bodyPr/>
                    <a:lstStyle/>
                    <a:p>
                      <a:pPr indent="0" lvl="0" marL="0" rtl="0" algn="l">
                        <a:spcBef>
                          <a:spcPts val="0"/>
                        </a:spcBef>
                        <a:spcAft>
                          <a:spcPts val="0"/>
                        </a:spcAft>
                        <a:buNone/>
                      </a:pPr>
                      <a:r>
                        <a:rPr lang="en"/>
                        <a:t>On-Course Hotline for food/beverage/other needs</a:t>
                      </a:r>
                      <a:endParaRPr/>
                    </a:p>
                  </a:txBody>
                  <a:tcPr marT="91425" marB="91425" marR="91425" marL="91425"/>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4"/>
          <p:cNvSpPr txBox="1"/>
          <p:nvPr>
            <p:ph type="title"/>
          </p:nvPr>
        </p:nvSpPr>
        <p:spPr>
          <a:xfrm>
            <a:off x="303075" y="2744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Connections and Memories = Later Nostalgia</a:t>
            </a:r>
            <a:endParaRPr/>
          </a:p>
        </p:txBody>
      </p:sp>
      <p:sp>
        <p:nvSpPr>
          <p:cNvPr id="164" name="Google Shape;164;p24"/>
          <p:cNvSpPr/>
          <p:nvPr/>
        </p:nvSpPr>
        <p:spPr>
          <a:xfrm>
            <a:off x="3158447" y="1494672"/>
            <a:ext cx="2321700" cy="2345400"/>
          </a:xfrm>
          <a:prstGeom prst="donut">
            <a:avLst>
              <a:gd fmla="val 16067" name="adj"/>
            </a:avLst>
          </a:prstGeom>
          <a:solidFill>
            <a:srgbClr val="000000">
              <a:alpha val="1076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5" name="Google Shape;165;p24"/>
          <p:cNvGrpSpPr/>
          <p:nvPr/>
        </p:nvGrpSpPr>
        <p:grpSpPr>
          <a:xfrm>
            <a:off x="1680814" y="1632627"/>
            <a:ext cx="1765512" cy="618309"/>
            <a:chOff x="1680836" y="1315124"/>
            <a:chExt cx="1931633" cy="669600"/>
          </a:xfrm>
        </p:grpSpPr>
        <p:cxnSp>
          <p:nvCxnSpPr>
            <p:cNvPr id="166" name="Google Shape;166;p24"/>
            <p:cNvCxnSpPr/>
            <p:nvPr/>
          </p:nvCxnSpPr>
          <p:spPr>
            <a:xfrm>
              <a:off x="3178969" y="1638300"/>
              <a:ext cx="433500" cy="252300"/>
            </a:xfrm>
            <a:prstGeom prst="straightConnector1">
              <a:avLst/>
            </a:prstGeom>
            <a:noFill/>
            <a:ln cap="flat" cmpd="sng" w="19050">
              <a:solidFill>
                <a:srgbClr val="65F0AC"/>
              </a:solidFill>
              <a:prstDash val="solid"/>
              <a:round/>
              <a:headEnd len="med" w="med" type="oval"/>
              <a:tailEnd len="sm" w="sm" type="none"/>
            </a:ln>
          </p:spPr>
        </p:cxnSp>
        <p:sp>
          <p:nvSpPr>
            <p:cNvPr id="167" name="Google Shape;167;p24"/>
            <p:cNvSpPr txBox="1"/>
            <p:nvPr/>
          </p:nvSpPr>
          <p:spPr>
            <a:xfrm>
              <a:off x="1680836" y="1315124"/>
              <a:ext cx="1495200" cy="6696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sz="1000">
                  <a:latin typeface="Roboto"/>
                  <a:ea typeface="Roboto"/>
                  <a:cs typeface="Roboto"/>
                  <a:sym typeface="Roboto"/>
                </a:rPr>
                <a:t>Beginner Golfer  remembers memories on the golf course</a:t>
              </a:r>
              <a:endParaRPr b="1" sz="1000">
                <a:latin typeface="Roboto"/>
                <a:ea typeface="Roboto"/>
                <a:cs typeface="Roboto"/>
                <a:sym typeface="Roboto"/>
              </a:endParaRPr>
            </a:p>
          </p:txBody>
        </p:sp>
      </p:grpSp>
      <p:grpSp>
        <p:nvGrpSpPr>
          <p:cNvPr id="168" name="Google Shape;168;p24"/>
          <p:cNvGrpSpPr/>
          <p:nvPr/>
        </p:nvGrpSpPr>
        <p:grpSpPr>
          <a:xfrm>
            <a:off x="5187359" y="1632627"/>
            <a:ext cx="1773166" cy="618309"/>
            <a:chOff x="5517319" y="1315124"/>
            <a:chExt cx="1940006" cy="669600"/>
          </a:xfrm>
        </p:grpSpPr>
        <p:cxnSp>
          <p:nvCxnSpPr>
            <p:cNvPr id="169" name="Google Shape;169;p24"/>
            <p:cNvCxnSpPr/>
            <p:nvPr/>
          </p:nvCxnSpPr>
          <p:spPr>
            <a:xfrm flipH="1">
              <a:off x="5517319" y="1638300"/>
              <a:ext cx="433500" cy="252300"/>
            </a:xfrm>
            <a:prstGeom prst="straightConnector1">
              <a:avLst/>
            </a:prstGeom>
            <a:noFill/>
            <a:ln cap="flat" cmpd="sng" w="19050">
              <a:solidFill>
                <a:srgbClr val="085630"/>
              </a:solidFill>
              <a:prstDash val="solid"/>
              <a:round/>
              <a:headEnd len="med" w="med" type="oval"/>
              <a:tailEnd len="sm" w="sm" type="none"/>
            </a:ln>
          </p:spPr>
        </p:cxnSp>
        <p:sp>
          <p:nvSpPr>
            <p:cNvPr id="170" name="Google Shape;170;p24"/>
            <p:cNvSpPr txBox="1"/>
            <p:nvPr/>
          </p:nvSpPr>
          <p:spPr>
            <a:xfrm>
              <a:off x="5962125" y="1315124"/>
              <a:ext cx="1495200" cy="669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800">
                <a:latin typeface="Roboto"/>
                <a:ea typeface="Roboto"/>
                <a:cs typeface="Roboto"/>
                <a:sym typeface="Roboto"/>
              </a:endParaRPr>
            </a:p>
            <a:p>
              <a:pPr indent="0" lvl="0" marL="0" rtl="0" algn="l">
                <a:lnSpc>
                  <a:spcPct val="115000"/>
                </a:lnSpc>
                <a:spcBef>
                  <a:spcPts val="0"/>
                </a:spcBef>
                <a:spcAft>
                  <a:spcPts val="0"/>
                </a:spcAft>
                <a:buNone/>
              </a:pPr>
              <a:r>
                <a:rPr lang="en" sz="1100">
                  <a:latin typeface="Roboto"/>
                  <a:ea typeface="Roboto"/>
                  <a:cs typeface="Roboto"/>
                  <a:sym typeface="Roboto"/>
                </a:rPr>
                <a:t>Brings </a:t>
              </a:r>
              <a:r>
                <a:rPr lang="en" sz="1100">
                  <a:latin typeface="Roboto"/>
                  <a:ea typeface="Roboto"/>
                  <a:cs typeface="Roboto"/>
                  <a:sym typeface="Roboto"/>
                </a:rPr>
                <a:t>Family (ft. a beginner golfer)</a:t>
              </a:r>
              <a:r>
                <a:rPr lang="en" sz="1100">
                  <a:latin typeface="Roboto"/>
                  <a:ea typeface="Roboto"/>
                  <a:cs typeface="Roboto"/>
                  <a:sym typeface="Roboto"/>
                </a:rPr>
                <a:t> to the golf course with a PGA Family event</a:t>
              </a:r>
              <a:endParaRPr b="1" sz="1300">
                <a:latin typeface="Roboto"/>
                <a:ea typeface="Roboto"/>
                <a:cs typeface="Roboto"/>
                <a:sym typeface="Roboto"/>
              </a:endParaRPr>
            </a:p>
          </p:txBody>
        </p:sp>
      </p:grpSp>
      <p:grpSp>
        <p:nvGrpSpPr>
          <p:cNvPr id="171" name="Google Shape;171;p24"/>
          <p:cNvGrpSpPr/>
          <p:nvPr/>
        </p:nvGrpSpPr>
        <p:grpSpPr>
          <a:xfrm>
            <a:off x="3433624" y="3682590"/>
            <a:ext cx="1765574" cy="1056168"/>
            <a:chOff x="3598571" y="3535140"/>
            <a:chExt cx="1931700" cy="1143782"/>
          </a:xfrm>
        </p:grpSpPr>
        <p:cxnSp>
          <p:nvCxnSpPr>
            <p:cNvPr id="172" name="Google Shape;172;p24"/>
            <p:cNvCxnSpPr/>
            <p:nvPr/>
          </p:nvCxnSpPr>
          <p:spPr>
            <a:xfrm rot="10800000">
              <a:off x="4556399" y="3535140"/>
              <a:ext cx="0" cy="460500"/>
            </a:xfrm>
            <a:prstGeom prst="straightConnector1">
              <a:avLst/>
            </a:prstGeom>
            <a:noFill/>
            <a:ln cap="flat" cmpd="sng" w="19050">
              <a:solidFill>
                <a:srgbClr val="0E9453"/>
              </a:solidFill>
              <a:prstDash val="solid"/>
              <a:round/>
              <a:headEnd len="med" w="med" type="oval"/>
              <a:tailEnd len="sm" w="sm" type="none"/>
            </a:ln>
          </p:spPr>
        </p:cxnSp>
        <p:sp>
          <p:nvSpPr>
            <p:cNvPr id="173" name="Google Shape;173;p24"/>
            <p:cNvSpPr txBox="1"/>
            <p:nvPr/>
          </p:nvSpPr>
          <p:spPr>
            <a:xfrm>
              <a:off x="3598571" y="4009323"/>
              <a:ext cx="1931700" cy="669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100">
                  <a:latin typeface="Roboto"/>
                  <a:ea typeface="Roboto"/>
                  <a:cs typeface="Roboto"/>
                  <a:sym typeface="Roboto"/>
                </a:rPr>
                <a:t>Beginner Golfer form fond memories of the golfing experience</a:t>
              </a:r>
              <a:endParaRPr b="1" sz="1100">
                <a:latin typeface="Roboto"/>
                <a:ea typeface="Roboto"/>
                <a:cs typeface="Roboto"/>
                <a:sym typeface="Roboto"/>
              </a:endParaRPr>
            </a:p>
          </p:txBody>
        </p:sp>
      </p:grpSp>
      <p:sp>
        <p:nvSpPr>
          <p:cNvPr id="174" name="Google Shape;174;p24"/>
          <p:cNvSpPr txBox="1"/>
          <p:nvPr/>
        </p:nvSpPr>
        <p:spPr>
          <a:xfrm>
            <a:off x="3659578" y="2317150"/>
            <a:ext cx="1319400" cy="742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1200">
                <a:latin typeface="Roboto"/>
                <a:ea typeface="Roboto"/>
                <a:cs typeface="Roboto"/>
                <a:sym typeface="Roboto"/>
              </a:rPr>
              <a:t>Cycle of Nostalgia</a:t>
            </a:r>
            <a:endParaRPr sz="1200"/>
          </a:p>
        </p:txBody>
      </p:sp>
      <p:sp>
        <p:nvSpPr>
          <p:cNvPr id="175" name="Google Shape;175;p24"/>
          <p:cNvSpPr/>
          <p:nvPr/>
        </p:nvSpPr>
        <p:spPr>
          <a:xfrm rot="1815145">
            <a:off x="3084373" y="1424552"/>
            <a:ext cx="2465808" cy="2478474"/>
          </a:xfrm>
          <a:prstGeom prst="blockArc">
            <a:avLst>
              <a:gd fmla="val 14414370" name="adj1"/>
              <a:gd fmla="val 694" name="adj2"/>
              <a:gd fmla="val 9562" name="adj3"/>
            </a:avLst>
          </a:prstGeom>
          <a:solidFill>
            <a:srgbClr val="085630"/>
          </a:solidFill>
          <a:ln>
            <a:noFill/>
          </a:ln>
          <a:effectLst>
            <a:outerShdw blurRad="71438" rotWithShape="0" algn="bl" dir="5400000" dist="9525">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24"/>
          <p:cNvSpPr/>
          <p:nvPr/>
        </p:nvSpPr>
        <p:spPr>
          <a:xfrm flipH="1" rot="-1815145">
            <a:off x="3086203" y="1424552"/>
            <a:ext cx="2465808" cy="2478474"/>
          </a:xfrm>
          <a:prstGeom prst="blockArc">
            <a:avLst>
              <a:gd fmla="val 14348563" name="adj1"/>
              <a:gd fmla="val 21472873" name="adj2"/>
              <a:gd fmla="val 9381" name="adj3"/>
            </a:avLst>
          </a:prstGeom>
          <a:solidFill>
            <a:srgbClr val="65F0AC"/>
          </a:solidFill>
          <a:ln>
            <a:noFill/>
          </a:ln>
          <a:effectLst>
            <a:outerShdw blurRad="71438" rotWithShape="0" algn="bl" dir="5400000" dist="9525">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24"/>
          <p:cNvSpPr/>
          <p:nvPr/>
        </p:nvSpPr>
        <p:spPr>
          <a:xfrm rot="-8084702">
            <a:off x="4149459" y="1367879"/>
            <a:ext cx="333687" cy="333687"/>
          </a:xfrm>
          <a:prstGeom prst="rtTriangle">
            <a:avLst/>
          </a:prstGeom>
          <a:solidFill>
            <a:srgbClr val="65F0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4"/>
          <p:cNvSpPr/>
          <p:nvPr/>
        </p:nvSpPr>
        <p:spPr>
          <a:xfrm flipH="1" rot="-8985728">
            <a:off x="3085280" y="1423015"/>
            <a:ext cx="2465096" cy="2477768"/>
          </a:xfrm>
          <a:prstGeom prst="blockArc">
            <a:avLst>
              <a:gd fmla="val 14316164" name="adj1"/>
              <a:gd fmla="val 21502663" name="adj2"/>
              <a:gd fmla="val 9415" name="adj3"/>
            </a:avLst>
          </a:prstGeom>
          <a:solidFill>
            <a:srgbClr val="0E9453"/>
          </a:solidFill>
          <a:ln>
            <a:noFill/>
          </a:ln>
          <a:effectLst>
            <a:outerShdw blurRad="71438" rotWithShape="0" algn="bl" dir="5400000" dist="9525">
              <a:srgbClr val="000000">
                <a:alpha val="4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24"/>
          <p:cNvSpPr/>
          <p:nvPr/>
        </p:nvSpPr>
        <p:spPr>
          <a:xfrm rot="-1035437">
            <a:off x="5158579" y="3049917"/>
            <a:ext cx="286183" cy="288300"/>
          </a:xfrm>
          <a:prstGeom prst="rtTriangle">
            <a:avLst/>
          </a:prstGeom>
          <a:solidFill>
            <a:srgbClr val="08563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24"/>
          <p:cNvSpPr/>
          <p:nvPr/>
        </p:nvSpPr>
        <p:spPr>
          <a:xfrm rot="6350385">
            <a:off x="3173878" y="3049488"/>
            <a:ext cx="335229" cy="332305"/>
          </a:xfrm>
          <a:prstGeom prst="rtTriangle">
            <a:avLst/>
          </a:prstGeom>
          <a:solidFill>
            <a:srgbClr val="0E945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24"/>
          <p:cNvSpPr txBox="1"/>
          <p:nvPr/>
        </p:nvSpPr>
        <p:spPr>
          <a:xfrm>
            <a:off x="3713336" y="867100"/>
            <a:ext cx="1700100" cy="33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100">
                <a:latin typeface="Roboto"/>
                <a:ea typeface="Roboto"/>
                <a:cs typeface="Roboto"/>
                <a:sym typeface="Roboto"/>
              </a:rPr>
              <a:t>Golfer purchases a membership</a:t>
            </a:r>
            <a:endParaRPr sz="1100">
              <a:latin typeface="Roboto"/>
              <a:ea typeface="Roboto"/>
              <a:cs typeface="Roboto"/>
              <a:sym typeface="Robo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pic>
        <p:nvPicPr>
          <p:cNvPr descr="View full lesson: http://ed.ted.com/lessons/why-do-we-feel-nostalgia-clay-routledge&#10;&#10;Nostalgia was once considered an illness confined to specific groups of people. Today, people all over the world report experiencing and enjoying nostalgia. But how does nostalgia work? And is it healthy? Clay Routledge details the way our understanding of nostalgia has changed since the term was first coined in the late 17th century. &#10;&#10;Lesson by Clay Routledge, animation by Anton Bogaty." id="186" name="Google Shape;186;p25" title="Why do we feel nostalgia? - Clay Routledge">
            <a:hlinkClick r:id="rId3"/>
          </p:cNvPr>
          <p:cNvPicPr preferRelativeResize="0"/>
          <p:nvPr/>
        </p:nvPicPr>
        <p:blipFill>
          <a:blip r:embed="rId4">
            <a:alphaModFix/>
          </a:blip>
          <a:stretch>
            <a:fillRect/>
          </a:stretch>
        </p:blipFill>
        <p:spPr>
          <a:xfrm>
            <a:off x="748300" y="420925"/>
            <a:ext cx="7647400" cy="43016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86"/>
                                        </p:tgtEl>
                                        <p:attrNameLst>
                                          <p:attrName>style.visibility</p:attrName>
                                        </p:attrNameLst>
                                      </p:cBhvr>
                                      <p:to>
                                        <p:strVal val="visible"/>
                                      </p:to>
                                    </p:set>
                                    <p:animEffect filter="fade" transition="in">
                                      <p:cBhvr>
                                        <p:cTn dur="1000"/>
                                        <p:tgtEl>
                                          <p:spTgt spid="18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26"/>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Make PGA Family Events “Can’t Miss” Ones</a:t>
            </a:r>
            <a:endParaRPr/>
          </a:p>
        </p:txBody>
      </p:sp>
      <p:sp>
        <p:nvSpPr>
          <p:cNvPr id="192" name="Google Shape;192;p26"/>
          <p:cNvSpPr txBox="1"/>
          <p:nvPr>
            <p:ph idx="1" type="body"/>
          </p:nvPr>
        </p:nvSpPr>
        <p:spPr>
          <a:xfrm>
            <a:off x="311700" y="1095400"/>
            <a:ext cx="5027400" cy="351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With some professionals already adopting the PGA Family program, making their programs successful can induce a sense of FOMO (“Fear of missing out”) in skeptics/stragglers.</a:t>
            </a:r>
            <a:endParaRPr/>
          </a:p>
          <a:p>
            <a:pPr indent="0" lvl="0" marL="0" rtl="0" algn="l">
              <a:spcBef>
                <a:spcPts val="1200"/>
              </a:spcBef>
              <a:spcAft>
                <a:spcPts val="0"/>
              </a:spcAft>
              <a:buNone/>
            </a:pPr>
            <a:r>
              <a:t/>
            </a:r>
            <a:endParaRPr sz="100"/>
          </a:p>
          <a:p>
            <a:pPr indent="-342900" lvl="0" marL="457200" rtl="0" algn="l">
              <a:spcBef>
                <a:spcPts val="1200"/>
              </a:spcBef>
              <a:spcAft>
                <a:spcPts val="0"/>
              </a:spcAft>
              <a:buSzPts val="1800"/>
              <a:buChar char="-"/>
            </a:pPr>
            <a:r>
              <a:rPr lang="en"/>
              <a:t>For families, the “can’t miss” comes from a sense of opportunism.</a:t>
            </a:r>
            <a:endParaRPr/>
          </a:p>
          <a:p>
            <a:pPr indent="-317500" lvl="1" marL="914400" rtl="0" algn="l">
              <a:spcBef>
                <a:spcPts val="0"/>
              </a:spcBef>
              <a:spcAft>
                <a:spcPts val="0"/>
              </a:spcAft>
              <a:buSzPts val="1400"/>
              <a:buChar char="-"/>
            </a:pPr>
            <a:r>
              <a:rPr lang="en"/>
              <a:t>You can’t miss this event because it’s your best chance to get your family on the course. </a:t>
            </a:r>
            <a:endParaRPr/>
          </a:p>
        </p:txBody>
      </p:sp>
      <p:pic>
        <p:nvPicPr>
          <p:cNvPr id="193" name="Google Shape;193;p26"/>
          <p:cNvPicPr preferRelativeResize="0"/>
          <p:nvPr/>
        </p:nvPicPr>
        <p:blipFill>
          <a:blip r:embed="rId3">
            <a:alphaModFix/>
          </a:blip>
          <a:stretch>
            <a:fillRect/>
          </a:stretch>
        </p:blipFill>
        <p:spPr>
          <a:xfrm>
            <a:off x="5501550" y="1222300"/>
            <a:ext cx="3500099" cy="269890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27"/>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Pricing Perspective:</a:t>
            </a:r>
            <a:endParaRPr/>
          </a:p>
        </p:txBody>
      </p:sp>
      <p:sp>
        <p:nvSpPr>
          <p:cNvPr id="199" name="Google Shape;199;p27"/>
          <p:cNvSpPr txBox="1"/>
          <p:nvPr>
            <p:ph idx="1" type="body"/>
          </p:nvPr>
        </p:nvSpPr>
        <p:spPr>
          <a:xfrm>
            <a:off x="311700" y="1152475"/>
            <a:ext cx="4922100" cy="3416400"/>
          </a:xfrm>
          <a:prstGeom prst="rect">
            <a:avLst/>
          </a:prstGeom>
        </p:spPr>
        <p:txBody>
          <a:bodyPr anchorCtr="0" anchor="t" bIns="91425" lIns="91425" spcFirstLastPara="1" rIns="91425" wrap="square" tIns="91425">
            <a:normAutofit fontScale="85000" lnSpcReduction="20000"/>
          </a:bodyPr>
          <a:lstStyle/>
          <a:p>
            <a:pPr indent="-314960" lvl="0" marL="457200" rtl="0" algn="l">
              <a:spcBef>
                <a:spcPts val="0"/>
              </a:spcBef>
              <a:spcAft>
                <a:spcPts val="0"/>
              </a:spcAft>
              <a:buSzPct val="100000"/>
              <a:buChar char="●"/>
            </a:pPr>
            <a:r>
              <a:rPr lang="en" sz="1600"/>
              <a:t>Single-Event </a:t>
            </a:r>
            <a:r>
              <a:rPr lang="en" sz="1600">
                <a:solidFill>
                  <a:schemeClr val="dk1"/>
                </a:solidFill>
              </a:rPr>
              <a:t>Bundle: (Single day)</a:t>
            </a:r>
            <a:endParaRPr sz="1600">
              <a:solidFill>
                <a:schemeClr val="dk1"/>
              </a:solidFill>
            </a:endParaRPr>
          </a:p>
          <a:p>
            <a:pPr indent="-314960" lvl="1" marL="914400" rtl="0" algn="l">
              <a:spcBef>
                <a:spcPts val="0"/>
              </a:spcBef>
              <a:spcAft>
                <a:spcPts val="0"/>
              </a:spcAft>
              <a:buClr>
                <a:schemeClr val="dk1"/>
              </a:buClr>
              <a:buSzPct val="100000"/>
              <a:buChar char="○"/>
            </a:pPr>
            <a:r>
              <a:rPr lang="en" sz="1600"/>
              <a:t>Cater to event theme </a:t>
            </a:r>
            <a:endParaRPr sz="1600">
              <a:solidFill>
                <a:schemeClr val="dk1"/>
              </a:solidFill>
            </a:endParaRPr>
          </a:p>
          <a:p>
            <a:pPr indent="-314960" lvl="1" marL="914400" rtl="0" algn="l">
              <a:spcBef>
                <a:spcPts val="0"/>
              </a:spcBef>
              <a:spcAft>
                <a:spcPts val="0"/>
              </a:spcAft>
              <a:buClr>
                <a:schemeClr val="dk1"/>
              </a:buClr>
              <a:buSzPct val="100000"/>
              <a:buChar char="○"/>
            </a:pPr>
            <a:r>
              <a:rPr lang="en" sz="1600">
                <a:solidFill>
                  <a:schemeClr val="dk1"/>
                </a:solidFill>
              </a:rPr>
              <a:t>Rentals included</a:t>
            </a:r>
            <a:endParaRPr sz="1600">
              <a:solidFill>
                <a:schemeClr val="dk1"/>
              </a:solidFill>
            </a:endParaRPr>
          </a:p>
          <a:p>
            <a:pPr indent="-314960" lvl="1" marL="914400" rtl="0" algn="l">
              <a:spcBef>
                <a:spcPts val="0"/>
              </a:spcBef>
              <a:spcAft>
                <a:spcPts val="0"/>
              </a:spcAft>
              <a:buSzPct val="100000"/>
              <a:buChar char="○"/>
            </a:pPr>
            <a:r>
              <a:rPr lang="en" sz="1600"/>
              <a:t>Having green fee included</a:t>
            </a:r>
            <a:endParaRPr sz="1600"/>
          </a:p>
          <a:p>
            <a:pPr indent="-314960" lvl="1" marL="914400" rtl="0" algn="l">
              <a:spcBef>
                <a:spcPts val="0"/>
              </a:spcBef>
              <a:spcAft>
                <a:spcPts val="0"/>
              </a:spcAft>
              <a:buClr>
                <a:schemeClr val="dk1"/>
              </a:buClr>
              <a:buSzPct val="100000"/>
              <a:buChar char="○"/>
            </a:pPr>
            <a:r>
              <a:rPr lang="en" sz="1600">
                <a:solidFill>
                  <a:schemeClr val="dk1"/>
                </a:solidFill>
              </a:rPr>
              <a:t>Single </a:t>
            </a:r>
            <a:r>
              <a:rPr lang="en" sz="1600"/>
              <a:t>use</a:t>
            </a:r>
            <a:endParaRPr sz="1600">
              <a:solidFill>
                <a:schemeClr val="dk1"/>
              </a:solidFill>
            </a:endParaRPr>
          </a:p>
          <a:p>
            <a:pPr indent="0" lvl="0" marL="0" rtl="0" algn="l">
              <a:spcBef>
                <a:spcPts val="1200"/>
              </a:spcBef>
              <a:spcAft>
                <a:spcPts val="0"/>
              </a:spcAft>
              <a:buNone/>
            </a:pPr>
            <a:r>
              <a:t/>
            </a:r>
            <a:endParaRPr sz="100">
              <a:solidFill>
                <a:schemeClr val="dk1"/>
              </a:solidFill>
            </a:endParaRPr>
          </a:p>
          <a:p>
            <a:pPr indent="-314960" lvl="0" marL="457200" rtl="0" algn="l">
              <a:spcBef>
                <a:spcPts val="1200"/>
              </a:spcBef>
              <a:spcAft>
                <a:spcPts val="0"/>
              </a:spcAft>
              <a:buClr>
                <a:schemeClr val="dk1"/>
              </a:buClr>
              <a:buSzPct val="100000"/>
              <a:buChar char="●"/>
            </a:pPr>
            <a:r>
              <a:rPr lang="en" sz="1600">
                <a:solidFill>
                  <a:schemeClr val="dk1"/>
                </a:solidFill>
              </a:rPr>
              <a:t>Family Membership: (Long term)</a:t>
            </a:r>
            <a:endParaRPr sz="1600">
              <a:solidFill>
                <a:schemeClr val="dk1"/>
              </a:solidFill>
            </a:endParaRPr>
          </a:p>
          <a:p>
            <a:pPr indent="-314960" lvl="1" marL="914400" rtl="0" algn="l">
              <a:spcBef>
                <a:spcPts val="0"/>
              </a:spcBef>
              <a:spcAft>
                <a:spcPts val="0"/>
              </a:spcAft>
              <a:buClr>
                <a:schemeClr val="dk1"/>
              </a:buClr>
              <a:buSzPct val="100000"/>
              <a:buChar char="○"/>
            </a:pPr>
            <a:r>
              <a:rPr lang="en" sz="1600">
                <a:solidFill>
                  <a:schemeClr val="dk1"/>
                </a:solidFill>
              </a:rPr>
              <a:t>To go to every event that you want</a:t>
            </a:r>
            <a:endParaRPr sz="1600">
              <a:solidFill>
                <a:schemeClr val="dk1"/>
              </a:solidFill>
            </a:endParaRPr>
          </a:p>
          <a:p>
            <a:pPr indent="-314960" lvl="1" marL="914400" rtl="0" algn="l">
              <a:spcBef>
                <a:spcPts val="0"/>
              </a:spcBef>
              <a:spcAft>
                <a:spcPts val="0"/>
              </a:spcAft>
              <a:buClr>
                <a:schemeClr val="dk1"/>
              </a:buClr>
              <a:buSzPct val="100000"/>
              <a:buChar char="○"/>
            </a:pPr>
            <a:r>
              <a:rPr lang="en" sz="1600">
                <a:solidFill>
                  <a:schemeClr val="dk1"/>
                </a:solidFill>
              </a:rPr>
              <a:t>For people that want to do it regularly</a:t>
            </a:r>
            <a:endParaRPr sz="1600"/>
          </a:p>
          <a:p>
            <a:pPr indent="-314960" lvl="1" marL="914400" rtl="0" algn="l">
              <a:spcBef>
                <a:spcPts val="0"/>
              </a:spcBef>
              <a:spcAft>
                <a:spcPts val="0"/>
              </a:spcAft>
              <a:buClr>
                <a:schemeClr val="dk1"/>
              </a:buClr>
              <a:buSzPct val="100000"/>
              <a:buChar char="○"/>
            </a:pPr>
            <a:r>
              <a:rPr lang="en" sz="1600"/>
              <a:t>Flat rate family of four and additional fees</a:t>
            </a:r>
            <a:endParaRPr sz="1600">
              <a:solidFill>
                <a:schemeClr val="dk1"/>
              </a:solidFill>
            </a:endParaRPr>
          </a:p>
          <a:p>
            <a:pPr indent="-314960" lvl="1" marL="914400" rtl="0" algn="l">
              <a:spcBef>
                <a:spcPts val="0"/>
              </a:spcBef>
              <a:spcAft>
                <a:spcPts val="0"/>
              </a:spcAft>
              <a:buClr>
                <a:schemeClr val="dk1"/>
              </a:buClr>
              <a:buSzPct val="100000"/>
              <a:buChar char="○"/>
            </a:pPr>
            <a:r>
              <a:rPr lang="en" sz="1600">
                <a:solidFill>
                  <a:schemeClr val="dk1"/>
                </a:solidFill>
              </a:rPr>
              <a:t>Benefits:</a:t>
            </a:r>
            <a:endParaRPr sz="1600">
              <a:solidFill>
                <a:schemeClr val="dk1"/>
              </a:solidFill>
            </a:endParaRPr>
          </a:p>
          <a:p>
            <a:pPr indent="-314960" lvl="0" marL="1371600" rtl="0" algn="l">
              <a:spcBef>
                <a:spcPts val="0"/>
              </a:spcBef>
              <a:spcAft>
                <a:spcPts val="0"/>
              </a:spcAft>
              <a:buClr>
                <a:schemeClr val="dk1"/>
              </a:buClr>
              <a:buSzPct val="100000"/>
              <a:buChar char="-"/>
            </a:pPr>
            <a:r>
              <a:rPr lang="en" sz="1600">
                <a:solidFill>
                  <a:schemeClr val="dk1"/>
                </a:solidFill>
              </a:rPr>
              <a:t>discounts m</a:t>
            </a:r>
            <a:r>
              <a:rPr lang="en" sz="1600"/>
              <a:t>erches and activities </a:t>
            </a:r>
            <a:endParaRPr sz="1600">
              <a:solidFill>
                <a:schemeClr val="dk1"/>
              </a:solidFill>
            </a:endParaRPr>
          </a:p>
          <a:p>
            <a:pPr indent="-314960" lvl="0" marL="1371600" rtl="0" algn="l">
              <a:spcBef>
                <a:spcPts val="0"/>
              </a:spcBef>
              <a:spcAft>
                <a:spcPts val="0"/>
              </a:spcAft>
              <a:buClr>
                <a:schemeClr val="dk1"/>
              </a:buClr>
              <a:buSzPct val="100000"/>
              <a:buChar char="-"/>
            </a:pPr>
            <a:r>
              <a:rPr lang="en" sz="1600"/>
              <a:t>Food and </a:t>
            </a:r>
            <a:r>
              <a:rPr lang="en" sz="1600">
                <a:solidFill>
                  <a:schemeClr val="dk1"/>
                </a:solidFill>
              </a:rPr>
              <a:t>Beverage passes</a:t>
            </a:r>
            <a:endParaRPr sz="1600">
              <a:solidFill>
                <a:schemeClr val="dk1"/>
              </a:solidFill>
            </a:endParaRPr>
          </a:p>
          <a:p>
            <a:pPr indent="-314960" lvl="0" marL="1371600" rtl="0" algn="l">
              <a:spcBef>
                <a:spcPts val="0"/>
              </a:spcBef>
              <a:spcAft>
                <a:spcPts val="0"/>
              </a:spcAft>
              <a:buClr>
                <a:schemeClr val="dk1"/>
              </a:buClr>
              <a:buSzPct val="100000"/>
              <a:buChar char="-"/>
            </a:pPr>
            <a:r>
              <a:rPr lang="en" sz="1600"/>
              <a:t>Rentals </a:t>
            </a:r>
            <a:r>
              <a:rPr lang="en" sz="1600">
                <a:solidFill>
                  <a:schemeClr val="dk1"/>
                </a:solidFill>
              </a:rPr>
              <a:t> </a:t>
            </a:r>
            <a:endParaRPr sz="1600">
              <a:solidFill>
                <a:schemeClr val="dk1"/>
              </a:solidFill>
            </a:endParaRPr>
          </a:p>
          <a:p>
            <a:pPr indent="-314960" lvl="0" marL="1371600" rtl="0" algn="l">
              <a:spcBef>
                <a:spcPts val="0"/>
              </a:spcBef>
              <a:spcAft>
                <a:spcPts val="0"/>
              </a:spcAft>
              <a:buClr>
                <a:schemeClr val="dk1"/>
              </a:buClr>
              <a:buSzPct val="100000"/>
              <a:buChar char="-"/>
            </a:pPr>
            <a:r>
              <a:rPr lang="en" sz="1600"/>
              <a:t>Green fee included </a:t>
            </a:r>
            <a:endParaRPr sz="1600"/>
          </a:p>
        </p:txBody>
      </p:sp>
      <p:pic>
        <p:nvPicPr>
          <p:cNvPr id="200" name="Google Shape;200;p27"/>
          <p:cNvPicPr preferRelativeResize="0"/>
          <p:nvPr/>
        </p:nvPicPr>
        <p:blipFill>
          <a:blip r:embed="rId3">
            <a:alphaModFix/>
          </a:blip>
          <a:stretch>
            <a:fillRect/>
          </a:stretch>
        </p:blipFill>
        <p:spPr>
          <a:xfrm>
            <a:off x="5233800" y="445025"/>
            <a:ext cx="3605400" cy="2502487"/>
          </a:xfrm>
          <a:prstGeom prst="rect">
            <a:avLst/>
          </a:prstGeom>
          <a:noFill/>
          <a:ln>
            <a:noFill/>
          </a:ln>
        </p:spPr>
      </p:pic>
      <p:pic>
        <p:nvPicPr>
          <p:cNvPr id="201" name="Google Shape;201;p27"/>
          <p:cNvPicPr preferRelativeResize="0"/>
          <p:nvPr/>
        </p:nvPicPr>
        <p:blipFill>
          <a:blip r:embed="rId4">
            <a:alphaModFix/>
          </a:blip>
          <a:stretch>
            <a:fillRect/>
          </a:stretch>
        </p:blipFill>
        <p:spPr>
          <a:xfrm>
            <a:off x="5386200" y="3099912"/>
            <a:ext cx="3091101" cy="1891187"/>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28"/>
          <p:cNvSpPr txBox="1"/>
          <p:nvPr>
            <p:ph type="ctrTitle"/>
          </p:nvPr>
        </p:nvSpPr>
        <p:spPr>
          <a:xfrm>
            <a:off x="1191225" y="1278175"/>
            <a:ext cx="5711400" cy="2732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Food &amp; Beverage</a:t>
            </a:r>
            <a:endParaRPr/>
          </a:p>
        </p:txBody>
      </p:sp>
      <p:pic>
        <p:nvPicPr>
          <p:cNvPr id="207" name="Google Shape;207;p28"/>
          <p:cNvPicPr preferRelativeResize="0"/>
          <p:nvPr/>
        </p:nvPicPr>
        <p:blipFill>
          <a:blip r:embed="rId3">
            <a:alphaModFix/>
          </a:blip>
          <a:stretch>
            <a:fillRect/>
          </a:stretch>
        </p:blipFill>
        <p:spPr>
          <a:xfrm>
            <a:off x="5612675" y="-12"/>
            <a:ext cx="4211725" cy="4211725"/>
          </a:xfrm>
          <a:prstGeom prst="rect">
            <a:avLst/>
          </a:prstGeom>
          <a:noFill/>
          <a:ln>
            <a:noFill/>
          </a:ln>
        </p:spPr>
      </p:pic>
      <p:pic>
        <p:nvPicPr>
          <p:cNvPr id="208" name="Google Shape;208;p28"/>
          <p:cNvPicPr preferRelativeResize="0"/>
          <p:nvPr/>
        </p:nvPicPr>
        <p:blipFill>
          <a:blip r:embed="rId4">
            <a:alphaModFix/>
          </a:blip>
          <a:stretch>
            <a:fillRect/>
          </a:stretch>
        </p:blipFill>
        <p:spPr>
          <a:xfrm>
            <a:off x="406325" y="3225975"/>
            <a:ext cx="784900" cy="784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207"/>
                                        </p:tgtEl>
                                        <p:attrNameLst>
                                          <p:attrName>style.visibility</p:attrName>
                                        </p:attrNameLst>
                                      </p:cBhvr>
                                      <p:to>
                                        <p:strVal val="visible"/>
                                      </p:to>
                                    </p:set>
                                    <p:anim calcmode="lin" valueType="num">
                                      <p:cBhvr additive="base">
                                        <p:cTn dur="500"/>
                                        <p:tgtEl>
                                          <p:spTgt spid="20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29"/>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Dining Experience:</a:t>
            </a:r>
            <a:endParaRPr/>
          </a:p>
        </p:txBody>
      </p:sp>
      <p:sp>
        <p:nvSpPr>
          <p:cNvPr id="214" name="Google Shape;214;p29"/>
          <p:cNvSpPr txBox="1"/>
          <p:nvPr>
            <p:ph idx="1" type="body"/>
          </p:nvPr>
        </p:nvSpPr>
        <p:spPr>
          <a:xfrm>
            <a:off x="311700" y="1152475"/>
            <a:ext cx="4674000" cy="3697800"/>
          </a:xfrm>
          <a:prstGeom prst="rect">
            <a:avLst/>
          </a:prstGeom>
        </p:spPr>
        <p:txBody>
          <a:bodyPr anchorCtr="0" anchor="t" bIns="91425" lIns="91425" spcFirstLastPara="1" rIns="91425" wrap="square" tIns="91425">
            <a:normAutofit/>
          </a:bodyPr>
          <a:lstStyle/>
          <a:p>
            <a:pPr indent="-368300" lvl="0" marL="457200" rtl="0" algn="l">
              <a:spcBef>
                <a:spcPts val="0"/>
              </a:spcBef>
              <a:spcAft>
                <a:spcPts val="0"/>
              </a:spcAft>
              <a:buClr>
                <a:schemeClr val="dk1"/>
              </a:buClr>
              <a:buSzPts val="2200"/>
              <a:buChar char="●"/>
            </a:pPr>
            <a:r>
              <a:rPr lang="en" sz="1600"/>
              <a:t>Mobile Ordering and Delivery: </a:t>
            </a:r>
            <a:endParaRPr sz="1600"/>
          </a:p>
          <a:p>
            <a:pPr indent="-368300" lvl="1" marL="914400" rtl="0" algn="l">
              <a:spcBef>
                <a:spcPts val="0"/>
              </a:spcBef>
              <a:spcAft>
                <a:spcPts val="0"/>
              </a:spcAft>
              <a:buClr>
                <a:schemeClr val="dk1"/>
              </a:buClr>
              <a:buSzPts val="2200"/>
              <a:buChar char="○"/>
            </a:pPr>
            <a:r>
              <a:rPr lang="en" sz="1600"/>
              <a:t>Implement a mobile ordering method and delivery platform that allows for on-course delivery </a:t>
            </a:r>
            <a:endParaRPr sz="1600"/>
          </a:p>
          <a:p>
            <a:pPr indent="-368300" lvl="1" marL="914400" rtl="0" algn="l">
              <a:spcBef>
                <a:spcPts val="0"/>
              </a:spcBef>
              <a:spcAft>
                <a:spcPts val="0"/>
              </a:spcAft>
              <a:buClr>
                <a:schemeClr val="dk1"/>
              </a:buClr>
              <a:buSzPts val="2200"/>
              <a:buChar char="○"/>
            </a:pPr>
            <a:r>
              <a:rPr lang="en" sz="1600"/>
              <a:t>Designated stations on the course with QR codes/App for menu options </a:t>
            </a:r>
            <a:endParaRPr sz="1600"/>
          </a:p>
          <a:p>
            <a:pPr indent="-368300" lvl="1" marL="914400" rtl="0" algn="l">
              <a:spcBef>
                <a:spcPts val="0"/>
              </a:spcBef>
              <a:spcAft>
                <a:spcPts val="0"/>
              </a:spcAft>
              <a:buClr>
                <a:schemeClr val="dk1"/>
              </a:buClr>
              <a:buSzPts val="2200"/>
              <a:buChar char="○"/>
            </a:pPr>
            <a:r>
              <a:rPr lang="en" sz="1600"/>
              <a:t>Spend more time enjoying the club's amenities</a:t>
            </a:r>
            <a:endParaRPr sz="1600">
              <a:solidFill>
                <a:schemeClr val="dk1"/>
              </a:solidFill>
            </a:endParaRPr>
          </a:p>
          <a:p>
            <a:pPr indent="0" lvl="0" marL="0" rtl="0" algn="l">
              <a:spcBef>
                <a:spcPts val="0"/>
              </a:spcBef>
              <a:spcAft>
                <a:spcPts val="0"/>
              </a:spcAft>
              <a:buNone/>
            </a:pPr>
            <a:r>
              <a:t/>
            </a:r>
            <a:endParaRPr sz="1600">
              <a:solidFill>
                <a:schemeClr val="dk1"/>
              </a:solidFill>
            </a:endParaRPr>
          </a:p>
        </p:txBody>
      </p:sp>
      <p:pic>
        <p:nvPicPr>
          <p:cNvPr id="215" name="Google Shape;215;p29"/>
          <p:cNvPicPr preferRelativeResize="0"/>
          <p:nvPr/>
        </p:nvPicPr>
        <p:blipFill>
          <a:blip r:embed="rId3">
            <a:alphaModFix/>
          </a:blip>
          <a:stretch>
            <a:fillRect/>
          </a:stretch>
        </p:blipFill>
        <p:spPr>
          <a:xfrm>
            <a:off x="5352775" y="290300"/>
            <a:ext cx="3479526" cy="2609649"/>
          </a:xfrm>
          <a:prstGeom prst="rect">
            <a:avLst/>
          </a:prstGeom>
          <a:noFill/>
          <a:ln>
            <a:noFill/>
          </a:ln>
        </p:spPr>
      </p:pic>
      <p:pic>
        <p:nvPicPr>
          <p:cNvPr id="216" name="Google Shape;216;p29"/>
          <p:cNvPicPr preferRelativeResize="0"/>
          <p:nvPr/>
        </p:nvPicPr>
        <p:blipFill>
          <a:blip r:embed="rId4">
            <a:alphaModFix/>
          </a:blip>
          <a:stretch>
            <a:fillRect/>
          </a:stretch>
        </p:blipFill>
        <p:spPr>
          <a:xfrm>
            <a:off x="5600750" y="3012400"/>
            <a:ext cx="2983576" cy="20336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0"/>
          <p:cNvSpPr txBox="1"/>
          <p:nvPr>
            <p:ph type="ctrTitle"/>
          </p:nvPr>
        </p:nvSpPr>
        <p:spPr>
          <a:xfrm>
            <a:off x="1340525" y="1427100"/>
            <a:ext cx="5616900" cy="35439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Golf Equipment Rentals and Sales</a:t>
            </a:r>
            <a:endParaRPr/>
          </a:p>
          <a:p>
            <a:pPr indent="0" lvl="0" marL="0" rtl="0" algn="l">
              <a:spcBef>
                <a:spcPts val="0"/>
              </a:spcBef>
              <a:spcAft>
                <a:spcPts val="0"/>
              </a:spcAft>
              <a:buNone/>
            </a:pPr>
            <a:r>
              <a:t/>
            </a:r>
            <a:endParaRPr/>
          </a:p>
        </p:txBody>
      </p:sp>
      <p:pic>
        <p:nvPicPr>
          <p:cNvPr id="222" name="Google Shape;222;p30"/>
          <p:cNvPicPr preferRelativeResize="0"/>
          <p:nvPr/>
        </p:nvPicPr>
        <p:blipFill>
          <a:blip r:embed="rId3">
            <a:alphaModFix/>
          </a:blip>
          <a:stretch>
            <a:fillRect/>
          </a:stretch>
        </p:blipFill>
        <p:spPr>
          <a:xfrm>
            <a:off x="4783100" y="-12"/>
            <a:ext cx="4211725" cy="4211725"/>
          </a:xfrm>
          <a:prstGeom prst="rect">
            <a:avLst/>
          </a:prstGeom>
          <a:noFill/>
          <a:ln>
            <a:noFill/>
          </a:ln>
        </p:spPr>
      </p:pic>
      <p:pic>
        <p:nvPicPr>
          <p:cNvPr id="223" name="Google Shape;223;p30"/>
          <p:cNvPicPr preferRelativeResize="0"/>
          <p:nvPr/>
        </p:nvPicPr>
        <p:blipFill>
          <a:blip r:embed="rId4">
            <a:alphaModFix/>
          </a:blip>
          <a:stretch>
            <a:fillRect/>
          </a:stretch>
        </p:blipFill>
        <p:spPr>
          <a:xfrm>
            <a:off x="479300" y="3276225"/>
            <a:ext cx="784900" cy="784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222"/>
                                        </p:tgtEl>
                                        <p:attrNameLst>
                                          <p:attrName>style.visibility</p:attrName>
                                        </p:attrNameLst>
                                      </p:cBhvr>
                                      <p:to>
                                        <p:strVal val="visible"/>
                                      </p:to>
                                    </p:set>
                                    <p:anim calcmode="lin" valueType="num">
                                      <p:cBhvr additive="base">
                                        <p:cTn dur="500"/>
                                        <p:tgtEl>
                                          <p:spTgt spid="222"/>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1"/>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Equipment Rentals and Sales:</a:t>
            </a:r>
            <a:endParaRPr/>
          </a:p>
        </p:txBody>
      </p:sp>
      <p:sp>
        <p:nvSpPr>
          <p:cNvPr id="229" name="Google Shape;229;p31"/>
          <p:cNvSpPr txBox="1"/>
          <p:nvPr>
            <p:ph idx="1" type="body"/>
          </p:nvPr>
        </p:nvSpPr>
        <p:spPr>
          <a:xfrm>
            <a:off x="311700" y="1152475"/>
            <a:ext cx="5305500" cy="38682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SzPts val="1600"/>
              <a:buChar char="●"/>
            </a:pPr>
            <a:r>
              <a:rPr lang="en" sz="1600">
                <a:solidFill>
                  <a:schemeClr val="dk1"/>
                </a:solidFill>
              </a:rPr>
              <a:t>Play and Rental Bundles:</a:t>
            </a:r>
            <a:endParaRPr sz="1600">
              <a:solidFill>
                <a:schemeClr val="dk1"/>
              </a:solidFill>
            </a:endParaRPr>
          </a:p>
          <a:p>
            <a:pPr indent="-330200" lvl="1" marL="914400" rtl="0" algn="l">
              <a:spcBef>
                <a:spcPts val="0"/>
              </a:spcBef>
              <a:spcAft>
                <a:spcPts val="0"/>
              </a:spcAft>
              <a:buClr>
                <a:schemeClr val="dk1"/>
              </a:buClr>
              <a:buSzPts val="1600"/>
              <a:buChar char="○"/>
            </a:pPr>
            <a:r>
              <a:rPr lang="en" sz="1600">
                <a:solidFill>
                  <a:schemeClr val="dk1"/>
                </a:solidFill>
              </a:rPr>
              <a:t>Offering a different avenue</a:t>
            </a:r>
            <a:endParaRPr sz="1600">
              <a:solidFill>
                <a:schemeClr val="dk1"/>
              </a:solidFill>
            </a:endParaRPr>
          </a:p>
          <a:p>
            <a:pPr indent="-330200" lvl="1" marL="914400" rtl="0" algn="l">
              <a:spcBef>
                <a:spcPts val="0"/>
              </a:spcBef>
              <a:spcAft>
                <a:spcPts val="0"/>
              </a:spcAft>
              <a:buClr>
                <a:schemeClr val="dk1"/>
              </a:buClr>
              <a:buSzPts val="1600"/>
              <a:buChar char="○"/>
            </a:pPr>
            <a:r>
              <a:rPr lang="en" sz="1600">
                <a:solidFill>
                  <a:schemeClr val="dk1"/>
                </a:solidFill>
              </a:rPr>
              <a:t>Bundling prices together to offer value through pricing of playing and rental equipment</a:t>
            </a:r>
            <a:endParaRPr sz="1600">
              <a:solidFill>
                <a:schemeClr val="dk1"/>
              </a:solidFill>
            </a:endParaRPr>
          </a:p>
          <a:p>
            <a:pPr indent="-330200" lvl="1" marL="914400" rtl="0" algn="l">
              <a:spcBef>
                <a:spcPts val="0"/>
              </a:spcBef>
              <a:spcAft>
                <a:spcPts val="0"/>
              </a:spcAft>
              <a:buSzPts val="1600"/>
              <a:buChar char="○"/>
            </a:pPr>
            <a:r>
              <a:rPr lang="en" sz="1600"/>
              <a:t>Discounted green fee to play with the choice of renting clubs</a:t>
            </a:r>
            <a:endParaRPr sz="1600"/>
          </a:p>
          <a:p>
            <a:pPr indent="-330200" lvl="0" marL="457200" rtl="0" algn="l">
              <a:spcBef>
                <a:spcPts val="0"/>
              </a:spcBef>
              <a:spcAft>
                <a:spcPts val="0"/>
              </a:spcAft>
              <a:buClr>
                <a:schemeClr val="dk1"/>
              </a:buClr>
              <a:buSzPts val="1600"/>
              <a:buChar char="●"/>
            </a:pPr>
            <a:r>
              <a:rPr lang="en" sz="1600">
                <a:solidFill>
                  <a:schemeClr val="dk1"/>
                </a:solidFill>
              </a:rPr>
              <a:t>Kids Club Rentals at No Fee:</a:t>
            </a:r>
            <a:endParaRPr sz="1600">
              <a:solidFill>
                <a:schemeClr val="dk1"/>
              </a:solidFill>
            </a:endParaRPr>
          </a:p>
          <a:p>
            <a:pPr indent="-330200" lvl="1" marL="914400" rtl="0" algn="l">
              <a:spcBef>
                <a:spcPts val="0"/>
              </a:spcBef>
              <a:spcAft>
                <a:spcPts val="0"/>
              </a:spcAft>
              <a:buClr>
                <a:schemeClr val="dk1"/>
              </a:buClr>
              <a:buSzPts val="1600"/>
              <a:buChar char="○"/>
            </a:pPr>
            <a:r>
              <a:rPr lang="en" sz="1600"/>
              <a:t>C</a:t>
            </a:r>
            <a:r>
              <a:rPr lang="en" sz="1600">
                <a:solidFill>
                  <a:schemeClr val="dk1"/>
                </a:solidFill>
              </a:rPr>
              <a:t>omplimentary kids club rentals to its members</a:t>
            </a:r>
            <a:endParaRPr sz="1600">
              <a:solidFill>
                <a:schemeClr val="dk1"/>
              </a:solidFill>
            </a:endParaRPr>
          </a:p>
          <a:p>
            <a:pPr indent="-330200" lvl="1" marL="914400" rtl="0" algn="l">
              <a:spcBef>
                <a:spcPts val="0"/>
              </a:spcBef>
              <a:spcAft>
                <a:spcPts val="0"/>
              </a:spcAft>
              <a:buClr>
                <a:schemeClr val="dk1"/>
              </a:buClr>
              <a:buSzPts val="1600"/>
              <a:buChar char="○"/>
            </a:pPr>
            <a:r>
              <a:rPr lang="en" sz="1600">
                <a:solidFill>
                  <a:schemeClr val="dk1"/>
                </a:solidFill>
              </a:rPr>
              <a:t>For kids under 12 years old</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Long Period Rental</a:t>
            </a:r>
            <a:r>
              <a:rPr lang="en" sz="1600"/>
              <a:t>s</a:t>
            </a:r>
            <a:r>
              <a:rPr lang="en" sz="1600">
                <a:solidFill>
                  <a:schemeClr val="dk1"/>
                </a:solidFill>
              </a:rPr>
              <a:t>:</a:t>
            </a:r>
            <a:endParaRPr sz="1600">
              <a:solidFill>
                <a:schemeClr val="dk1"/>
              </a:solidFill>
            </a:endParaRPr>
          </a:p>
          <a:p>
            <a:pPr indent="-330200" lvl="1" marL="914400" rtl="0" algn="l">
              <a:spcBef>
                <a:spcPts val="0"/>
              </a:spcBef>
              <a:spcAft>
                <a:spcPts val="0"/>
              </a:spcAft>
              <a:buClr>
                <a:schemeClr val="dk1"/>
              </a:buClr>
              <a:buSzPts val="1600"/>
              <a:buChar char="○"/>
            </a:pPr>
            <a:r>
              <a:rPr lang="en" sz="1600"/>
              <a:t>P</a:t>
            </a:r>
            <a:r>
              <a:rPr lang="en" sz="1600">
                <a:solidFill>
                  <a:schemeClr val="dk1"/>
                </a:solidFill>
              </a:rPr>
              <a:t>refer extended use of equipment, such as monthly or seasonal rentals. </a:t>
            </a:r>
            <a:endParaRPr sz="1600">
              <a:solidFill>
                <a:schemeClr val="dk1"/>
              </a:solidFill>
            </a:endParaRPr>
          </a:p>
          <a:p>
            <a:pPr indent="-330200" lvl="1" marL="914400" rtl="0" algn="l">
              <a:spcBef>
                <a:spcPts val="0"/>
              </a:spcBef>
              <a:spcAft>
                <a:spcPts val="0"/>
              </a:spcAft>
              <a:buClr>
                <a:schemeClr val="dk1"/>
              </a:buClr>
              <a:buSzPts val="1600"/>
              <a:buChar char="○"/>
            </a:pPr>
            <a:r>
              <a:rPr lang="en" sz="1600"/>
              <a:t>O</a:t>
            </a:r>
            <a:r>
              <a:rPr lang="en" sz="1600">
                <a:solidFill>
                  <a:schemeClr val="dk1"/>
                </a:solidFill>
              </a:rPr>
              <a:t>pt for long-term rental benefits </a:t>
            </a:r>
            <a:endParaRPr sz="1600">
              <a:solidFill>
                <a:schemeClr val="dk1"/>
              </a:solidFill>
            </a:endParaRPr>
          </a:p>
        </p:txBody>
      </p:sp>
      <p:pic>
        <p:nvPicPr>
          <p:cNvPr id="230" name="Google Shape;230;p31"/>
          <p:cNvPicPr preferRelativeResize="0"/>
          <p:nvPr/>
        </p:nvPicPr>
        <p:blipFill>
          <a:blip r:embed="rId3">
            <a:alphaModFix/>
          </a:blip>
          <a:stretch>
            <a:fillRect/>
          </a:stretch>
        </p:blipFill>
        <p:spPr>
          <a:xfrm>
            <a:off x="5617200" y="267775"/>
            <a:ext cx="3222002" cy="1812376"/>
          </a:xfrm>
          <a:prstGeom prst="rect">
            <a:avLst/>
          </a:prstGeom>
          <a:noFill/>
          <a:ln>
            <a:noFill/>
          </a:ln>
        </p:spPr>
      </p:pic>
      <p:pic>
        <p:nvPicPr>
          <p:cNvPr id="231" name="Google Shape;231;p31"/>
          <p:cNvPicPr preferRelativeResize="0"/>
          <p:nvPr/>
        </p:nvPicPr>
        <p:blipFill>
          <a:blip r:embed="rId4">
            <a:alphaModFix/>
          </a:blip>
          <a:stretch>
            <a:fillRect/>
          </a:stretch>
        </p:blipFill>
        <p:spPr>
          <a:xfrm>
            <a:off x="5617200" y="2232551"/>
            <a:ext cx="3222002" cy="21480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4"/>
          <p:cNvSpPr txBox="1"/>
          <p:nvPr>
            <p:ph type="ctrTitle"/>
          </p:nvPr>
        </p:nvSpPr>
        <p:spPr>
          <a:xfrm>
            <a:off x="311708" y="1759000"/>
            <a:ext cx="8520600" cy="2052600"/>
          </a:xfrm>
          <a:prstGeom prst="rect">
            <a:avLst/>
          </a:prstGeom>
        </p:spPr>
        <p:txBody>
          <a:bodyPr anchorCtr="0" anchor="b" bIns="91425" lIns="91425" spcFirstLastPara="1" rIns="91425" wrap="square" tIns="91425">
            <a:normAutofit/>
          </a:bodyPr>
          <a:lstStyle/>
          <a:p>
            <a:pPr indent="0" lvl="0" marL="0" rtl="0" algn="ctr">
              <a:lnSpc>
                <a:spcPct val="115000"/>
              </a:lnSpc>
              <a:spcBef>
                <a:spcPts val="0"/>
              </a:spcBef>
              <a:spcAft>
                <a:spcPts val="0"/>
              </a:spcAft>
              <a:buNone/>
            </a:pPr>
            <a:r>
              <a:rPr b="1" lang="en" sz="5200">
                <a:solidFill>
                  <a:srgbClr val="00FFFF"/>
                </a:solidFill>
                <a:latin typeface="Roboto"/>
                <a:ea typeface="Roboto"/>
                <a:cs typeface="Roboto"/>
                <a:sym typeface="Roboto"/>
              </a:rPr>
              <a:t>FUN</a:t>
            </a:r>
            <a:r>
              <a:rPr b="1" lang="en" sz="5200">
                <a:latin typeface="Roboto"/>
                <a:ea typeface="Roboto"/>
                <a:cs typeface="Roboto"/>
                <a:sym typeface="Roboto"/>
              </a:rPr>
              <a:t> for Kids</a:t>
            </a:r>
            <a:endParaRPr b="1" sz="5200">
              <a:latin typeface="Roboto"/>
              <a:ea typeface="Roboto"/>
              <a:cs typeface="Roboto"/>
              <a:sym typeface="Roboto"/>
            </a:endParaRPr>
          </a:p>
          <a:p>
            <a:pPr indent="0" lvl="0" marL="0" rtl="0" algn="ctr">
              <a:lnSpc>
                <a:spcPct val="115000"/>
              </a:lnSpc>
              <a:spcBef>
                <a:spcPts val="0"/>
              </a:spcBef>
              <a:spcAft>
                <a:spcPts val="0"/>
              </a:spcAft>
              <a:buNone/>
            </a:pPr>
            <a:r>
              <a:rPr b="1" lang="en" sz="5200">
                <a:latin typeface="Roboto"/>
                <a:ea typeface="Roboto"/>
                <a:cs typeface="Roboto"/>
                <a:sym typeface="Roboto"/>
              </a:rPr>
              <a:t> </a:t>
            </a:r>
            <a:r>
              <a:rPr b="1" lang="en" sz="5200">
                <a:solidFill>
                  <a:srgbClr val="00FF00"/>
                </a:solidFill>
                <a:latin typeface="Roboto"/>
                <a:ea typeface="Roboto"/>
                <a:cs typeface="Roboto"/>
                <a:sym typeface="Roboto"/>
              </a:rPr>
              <a:t>EASY</a:t>
            </a:r>
            <a:r>
              <a:rPr b="1" lang="en" sz="5200">
                <a:latin typeface="Roboto"/>
                <a:ea typeface="Roboto"/>
                <a:cs typeface="Roboto"/>
                <a:sym typeface="Roboto"/>
              </a:rPr>
              <a:t> for Parents</a:t>
            </a:r>
            <a:endParaRPr b="1" sz="8800"/>
          </a:p>
        </p:txBody>
      </p:sp>
      <p:sp>
        <p:nvSpPr>
          <p:cNvPr id="67" name="Google Shape;67;p14"/>
          <p:cNvSpPr txBox="1"/>
          <p:nvPr/>
        </p:nvSpPr>
        <p:spPr>
          <a:xfrm>
            <a:off x="116500" y="815375"/>
            <a:ext cx="4096500" cy="831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4200">
                <a:solidFill>
                  <a:schemeClr val="accent1"/>
                </a:solidFill>
                <a:latin typeface="Old Standard TT"/>
                <a:ea typeface="Old Standard TT"/>
                <a:cs typeface="Old Standard TT"/>
                <a:sym typeface="Old Standard TT"/>
              </a:rPr>
              <a:t>Goal</a:t>
            </a:r>
            <a:endParaRPr sz="4200">
              <a:solidFill>
                <a:schemeClr val="accent1"/>
              </a:solidFill>
              <a:latin typeface="Old Standard TT"/>
              <a:ea typeface="Old Standard TT"/>
              <a:cs typeface="Old Standard TT"/>
              <a:sym typeface="Old Standard TT"/>
            </a:endParaRPr>
          </a:p>
        </p:txBody>
      </p:sp>
      <p:pic>
        <p:nvPicPr>
          <p:cNvPr id="68" name="Google Shape;68;p14"/>
          <p:cNvPicPr preferRelativeResize="0"/>
          <p:nvPr/>
        </p:nvPicPr>
        <p:blipFill>
          <a:blip r:embed="rId3">
            <a:alphaModFix/>
          </a:blip>
          <a:stretch>
            <a:fillRect/>
          </a:stretch>
        </p:blipFill>
        <p:spPr>
          <a:xfrm>
            <a:off x="329375" y="3414625"/>
            <a:ext cx="784900" cy="784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5" name="Shape 235"/>
        <p:cNvGrpSpPr/>
        <p:nvPr/>
      </p:nvGrpSpPr>
      <p:grpSpPr>
        <a:xfrm>
          <a:off x="0" y="0"/>
          <a:ext cx="0" cy="0"/>
          <a:chOff x="0" y="0"/>
          <a:chExt cx="0" cy="0"/>
        </a:xfrm>
      </p:grpSpPr>
      <p:sp>
        <p:nvSpPr>
          <p:cNvPr id="236" name="Google Shape;236;p32"/>
          <p:cNvSpPr txBox="1"/>
          <p:nvPr>
            <p:ph type="ctrTitle"/>
          </p:nvPr>
        </p:nvSpPr>
        <p:spPr>
          <a:xfrm>
            <a:off x="1271700" y="1403100"/>
            <a:ext cx="5795400" cy="32862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4650"/>
              <a:t>O</a:t>
            </a:r>
            <a:r>
              <a:rPr lang="en" sz="4650"/>
              <a:t>ther</a:t>
            </a:r>
            <a:r>
              <a:rPr lang="en" sz="4650"/>
              <a:t> Revenue-Earning Operations</a:t>
            </a:r>
            <a:endParaRPr sz="4650"/>
          </a:p>
        </p:txBody>
      </p:sp>
      <p:pic>
        <p:nvPicPr>
          <p:cNvPr id="237" name="Google Shape;237;p32"/>
          <p:cNvPicPr preferRelativeResize="0"/>
          <p:nvPr/>
        </p:nvPicPr>
        <p:blipFill>
          <a:blip r:embed="rId3">
            <a:alphaModFix/>
          </a:blip>
          <a:stretch>
            <a:fillRect/>
          </a:stretch>
        </p:blipFill>
        <p:spPr>
          <a:xfrm>
            <a:off x="5869850" y="-12"/>
            <a:ext cx="4211725" cy="4211725"/>
          </a:xfrm>
          <a:prstGeom prst="rect">
            <a:avLst/>
          </a:prstGeom>
          <a:noFill/>
          <a:ln>
            <a:noFill/>
          </a:ln>
        </p:spPr>
      </p:pic>
      <p:pic>
        <p:nvPicPr>
          <p:cNvPr id="238" name="Google Shape;238;p32"/>
          <p:cNvPicPr preferRelativeResize="0"/>
          <p:nvPr/>
        </p:nvPicPr>
        <p:blipFill>
          <a:blip r:embed="rId4">
            <a:alphaModFix/>
          </a:blip>
          <a:stretch>
            <a:fillRect/>
          </a:stretch>
        </p:blipFill>
        <p:spPr>
          <a:xfrm>
            <a:off x="387050" y="3253175"/>
            <a:ext cx="784900" cy="784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237"/>
                                        </p:tgtEl>
                                        <p:attrNameLst>
                                          <p:attrName>style.visibility</p:attrName>
                                        </p:attrNameLst>
                                      </p:cBhvr>
                                      <p:to>
                                        <p:strVal val="visible"/>
                                      </p:to>
                                    </p:set>
                                    <p:anim calcmode="lin" valueType="num">
                                      <p:cBhvr additive="base">
                                        <p:cTn dur="500"/>
                                        <p:tgtEl>
                                          <p:spTgt spid="23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2" name="Shape 242"/>
        <p:cNvGrpSpPr/>
        <p:nvPr/>
      </p:nvGrpSpPr>
      <p:grpSpPr>
        <a:xfrm>
          <a:off x="0" y="0"/>
          <a:ext cx="0" cy="0"/>
          <a:chOff x="0" y="0"/>
          <a:chExt cx="0" cy="0"/>
        </a:xfrm>
      </p:grpSpPr>
      <p:sp>
        <p:nvSpPr>
          <p:cNvPr id="243" name="Google Shape;243;p33"/>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PGA Family Spin-Off Events</a:t>
            </a:r>
            <a:endParaRPr/>
          </a:p>
        </p:txBody>
      </p:sp>
      <p:sp>
        <p:nvSpPr>
          <p:cNvPr id="244" name="Google Shape;244;p33"/>
          <p:cNvSpPr txBox="1"/>
          <p:nvPr>
            <p:ph idx="1" type="body"/>
          </p:nvPr>
        </p:nvSpPr>
        <p:spPr>
          <a:xfrm>
            <a:off x="311700" y="1152475"/>
            <a:ext cx="4901100" cy="3990900"/>
          </a:xfrm>
          <a:prstGeom prst="rect">
            <a:avLst/>
          </a:prstGeom>
        </p:spPr>
        <p:txBody>
          <a:bodyPr anchorCtr="0" anchor="t" bIns="91425" lIns="91425" spcFirstLastPara="1" rIns="91425" wrap="square" tIns="91425">
            <a:normAutofit lnSpcReduction="20000"/>
          </a:bodyPr>
          <a:lstStyle/>
          <a:p>
            <a:pPr indent="-330200" lvl="0" marL="457200" rtl="0" algn="l">
              <a:lnSpc>
                <a:spcPct val="100000"/>
              </a:lnSpc>
              <a:spcBef>
                <a:spcPts val="0"/>
              </a:spcBef>
              <a:spcAft>
                <a:spcPts val="0"/>
              </a:spcAft>
              <a:buSzPts val="1600"/>
              <a:buChar char="●"/>
            </a:pPr>
            <a:r>
              <a:rPr lang="en" sz="1600">
                <a:solidFill>
                  <a:schemeClr val="dk1"/>
                </a:solidFill>
              </a:rPr>
              <a:t>Mini-Game</a:t>
            </a:r>
            <a:r>
              <a:rPr lang="en" sz="1600"/>
              <a:t>s</a:t>
            </a:r>
            <a:r>
              <a:rPr lang="en" sz="1600">
                <a:solidFill>
                  <a:schemeClr val="dk1"/>
                </a:solidFill>
              </a:rPr>
              <a:t>: </a:t>
            </a:r>
            <a:endParaRPr sz="1600">
              <a:solidFill>
                <a:schemeClr val="dk1"/>
              </a:solidFill>
            </a:endParaRPr>
          </a:p>
          <a:p>
            <a:pPr indent="-330200" lvl="1" marL="914400" rtl="0" algn="l">
              <a:lnSpc>
                <a:spcPct val="100000"/>
              </a:lnSpc>
              <a:spcBef>
                <a:spcPts val="0"/>
              </a:spcBef>
              <a:spcAft>
                <a:spcPts val="0"/>
              </a:spcAft>
              <a:buSzPts val="1600"/>
              <a:buChar char="○"/>
            </a:pPr>
            <a:r>
              <a:rPr lang="en" sz="1600">
                <a:solidFill>
                  <a:schemeClr val="dk1"/>
                </a:solidFill>
              </a:rPr>
              <a:t>Various aspects of golf </a:t>
            </a:r>
            <a:endParaRPr sz="1600">
              <a:solidFill>
                <a:schemeClr val="dk1"/>
              </a:solidFill>
            </a:endParaRPr>
          </a:p>
          <a:p>
            <a:pPr indent="-330200" lvl="1" marL="914400" rtl="0" algn="l">
              <a:lnSpc>
                <a:spcPct val="100000"/>
              </a:lnSpc>
              <a:spcBef>
                <a:spcPts val="0"/>
              </a:spcBef>
              <a:spcAft>
                <a:spcPts val="0"/>
              </a:spcAft>
              <a:buSzPts val="1600"/>
              <a:buChar char="○"/>
            </a:pPr>
            <a:r>
              <a:rPr lang="en" sz="1600"/>
              <a:t>Having different groups that classify the different skills levels</a:t>
            </a:r>
            <a:endParaRPr sz="1600"/>
          </a:p>
          <a:p>
            <a:pPr indent="-330200" lvl="2" marL="1371600" rtl="0" algn="l">
              <a:lnSpc>
                <a:spcPct val="100000"/>
              </a:lnSpc>
              <a:spcBef>
                <a:spcPts val="0"/>
              </a:spcBef>
              <a:spcAft>
                <a:spcPts val="0"/>
              </a:spcAft>
              <a:buSzPts val="1600"/>
              <a:buChar char="■"/>
            </a:pPr>
            <a:r>
              <a:rPr lang="en" sz="1600"/>
              <a:t>Beginners (Awareness)</a:t>
            </a:r>
            <a:endParaRPr sz="1600"/>
          </a:p>
          <a:p>
            <a:pPr indent="-330200" lvl="2" marL="1371600" rtl="0" algn="l">
              <a:lnSpc>
                <a:spcPct val="100000"/>
              </a:lnSpc>
              <a:spcBef>
                <a:spcPts val="0"/>
              </a:spcBef>
              <a:spcAft>
                <a:spcPts val="0"/>
              </a:spcAft>
              <a:buSzPts val="1600"/>
              <a:buChar char="■"/>
            </a:pPr>
            <a:r>
              <a:rPr lang="en" sz="1600"/>
              <a:t>Intermediate (Attractiveness)</a:t>
            </a:r>
            <a:endParaRPr sz="1600"/>
          </a:p>
          <a:p>
            <a:pPr indent="-330200" lvl="2" marL="1371600" rtl="0" algn="l">
              <a:lnSpc>
                <a:spcPct val="100000"/>
              </a:lnSpc>
              <a:spcBef>
                <a:spcPts val="0"/>
              </a:spcBef>
              <a:spcAft>
                <a:spcPts val="0"/>
              </a:spcAft>
              <a:buSzPts val="1600"/>
              <a:buChar char="■"/>
            </a:pPr>
            <a:r>
              <a:rPr lang="en" sz="1600"/>
              <a:t>Expert (Attachment and Allegiance)</a:t>
            </a:r>
            <a:endParaRPr sz="1600"/>
          </a:p>
          <a:p>
            <a:pPr indent="-330200" lvl="0" marL="457200" rtl="0" algn="l">
              <a:lnSpc>
                <a:spcPct val="100000"/>
              </a:lnSpc>
              <a:spcBef>
                <a:spcPts val="0"/>
              </a:spcBef>
              <a:spcAft>
                <a:spcPts val="0"/>
              </a:spcAft>
              <a:buSzPts val="1600"/>
              <a:buChar char="●"/>
            </a:pPr>
            <a:r>
              <a:rPr lang="en" sz="1600"/>
              <a:t>iSpy (Congo River)</a:t>
            </a:r>
            <a:endParaRPr sz="1600"/>
          </a:p>
          <a:p>
            <a:pPr indent="-330200" lvl="1" marL="914400" rtl="0" algn="l">
              <a:lnSpc>
                <a:spcPct val="100000"/>
              </a:lnSpc>
              <a:spcBef>
                <a:spcPts val="0"/>
              </a:spcBef>
              <a:spcAft>
                <a:spcPts val="0"/>
              </a:spcAft>
              <a:buSzPts val="1600"/>
              <a:buChar char="○"/>
            </a:pPr>
            <a:r>
              <a:rPr lang="en" sz="1600"/>
              <a:t>Checklist of spotable items without the course</a:t>
            </a:r>
            <a:endParaRPr sz="1600"/>
          </a:p>
          <a:p>
            <a:pPr indent="-330200" lvl="0" marL="457200" rtl="0" algn="l">
              <a:lnSpc>
                <a:spcPct val="100000"/>
              </a:lnSpc>
              <a:spcBef>
                <a:spcPts val="0"/>
              </a:spcBef>
              <a:spcAft>
                <a:spcPts val="0"/>
              </a:spcAft>
              <a:buSzPts val="1600"/>
              <a:buChar char="●"/>
            </a:pPr>
            <a:r>
              <a:rPr lang="en" sz="1600"/>
              <a:t>Theming:</a:t>
            </a:r>
            <a:endParaRPr sz="1600"/>
          </a:p>
          <a:p>
            <a:pPr indent="-330200" lvl="1" marL="914400" rtl="0" algn="l">
              <a:lnSpc>
                <a:spcPct val="100000"/>
              </a:lnSpc>
              <a:spcBef>
                <a:spcPts val="0"/>
              </a:spcBef>
              <a:spcAft>
                <a:spcPts val="0"/>
              </a:spcAft>
              <a:buSzPts val="1600"/>
              <a:buChar char="○"/>
            </a:pPr>
            <a:r>
              <a:rPr lang="en" sz="1600"/>
              <a:t>Cater the theme towards children and family environment</a:t>
            </a:r>
            <a:endParaRPr sz="1600"/>
          </a:p>
          <a:p>
            <a:pPr indent="-330200" lvl="2" marL="1371600" rtl="0" algn="l">
              <a:lnSpc>
                <a:spcPct val="100000"/>
              </a:lnSpc>
              <a:spcBef>
                <a:spcPts val="0"/>
              </a:spcBef>
              <a:spcAft>
                <a:spcPts val="0"/>
              </a:spcAft>
              <a:buSzPts val="1600"/>
              <a:buChar char="■"/>
            </a:pPr>
            <a:r>
              <a:rPr lang="en" sz="1600"/>
              <a:t>Ex: Hawaiian,  Halloween  </a:t>
            </a:r>
            <a:endParaRPr sz="1600"/>
          </a:p>
          <a:p>
            <a:pPr indent="-330200" lvl="0" marL="457200" rtl="0" algn="l">
              <a:lnSpc>
                <a:spcPct val="100000"/>
              </a:lnSpc>
              <a:spcBef>
                <a:spcPts val="0"/>
              </a:spcBef>
              <a:spcAft>
                <a:spcPts val="0"/>
              </a:spcAft>
              <a:buSzPts val="1600"/>
              <a:buChar char="●"/>
            </a:pPr>
            <a:r>
              <a:rPr lang="en" sz="1600"/>
              <a:t>Board Augmented Reality:</a:t>
            </a:r>
            <a:endParaRPr sz="1600"/>
          </a:p>
          <a:p>
            <a:pPr indent="-330200" lvl="1" marL="914400" rtl="0" algn="l">
              <a:lnSpc>
                <a:spcPct val="100000"/>
              </a:lnSpc>
              <a:spcBef>
                <a:spcPts val="0"/>
              </a:spcBef>
              <a:spcAft>
                <a:spcPts val="0"/>
              </a:spcAft>
              <a:buSzPts val="1600"/>
              <a:buChar char="○"/>
            </a:pPr>
            <a:r>
              <a:rPr lang="en" sz="1600"/>
              <a:t>To correct your form</a:t>
            </a:r>
            <a:endParaRPr sz="1600"/>
          </a:p>
          <a:p>
            <a:pPr indent="0" lvl="0" marL="1371600" rtl="0" algn="l">
              <a:lnSpc>
                <a:spcPct val="100000"/>
              </a:lnSpc>
              <a:spcBef>
                <a:spcPts val="0"/>
              </a:spcBef>
              <a:spcAft>
                <a:spcPts val="0"/>
              </a:spcAft>
              <a:buNone/>
            </a:pPr>
            <a:r>
              <a:t/>
            </a:r>
            <a:endParaRPr sz="1600">
              <a:latin typeface="Roboto"/>
              <a:ea typeface="Roboto"/>
              <a:cs typeface="Roboto"/>
              <a:sym typeface="Roboto"/>
            </a:endParaRPr>
          </a:p>
          <a:p>
            <a:pPr indent="0" lvl="0" marL="0" rtl="0" algn="l">
              <a:lnSpc>
                <a:spcPct val="100000"/>
              </a:lnSpc>
              <a:spcBef>
                <a:spcPts val="0"/>
              </a:spcBef>
              <a:spcAft>
                <a:spcPts val="0"/>
              </a:spcAft>
              <a:buNone/>
            </a:pPr>
            <a:r>
              <a:t/>
            </a:r>
            <a:endParaRPr sz="1600">
              <a:solidFill>
                <a:schemeClr val="dk1"/>
              </a:solidFill>
              <a:latin typeface="Roboto"/>
              <a:ea typeface="Roboto"/>
              <a:cs typeface="Roboto"/>
              <a:sym typeface="Roboto"/>
            </a:endParaRPr>
          </a:p>
        </p:txBody>
      </p:sp>
      <p:pic>
        <p:nvPicPr>
          <p:cNvPr id="245" name="Google Shape;245;p33"/>
          <p:cNvPicPr preferRelativeResize="0"/>
          <p:nvPr/>
        </p:nvPicPr>
        <p:blipFill>
          <a:blip r:embed="rId3">
            <a:alphaModFix/>
          </a:blip>
          <a:stretch>
            <a:fillRect/>
          </a:stretch>
        </p:blipFill>
        <p:spPr>
          <a:xfrm>
            <a:off x="5348975" y="610300"/>
            <a:ext cx="3626399" cy="2034537"/>
          </a:xfrm>
          <a:prstGeom prst="rect">
            <a:avLst/>
          </a:prstGeom>
          <a:noFill/>
          <a:ln>
            <a:noFill/>
          </a:ln>
        </p:spPr>
      </p:pic>
      <p:pic>
        <p:nvPicPr>
          <p:cNvPr id="246" name="Google Shape;246;p33"/>
          <p:cNvPicPr preferRelativeResize="0"/>
          <p:nvPr/>
        </p:nvPicPr>
        <p:blipFill>
          <a:blip r:embed="rId4">
            <a:alphaModFix/>
          </a:blip>
          <a:stretch>
            <a:fillRect/>
          </a:stretch>
        </p:blipFill>
        <p:spPr>
          <a:xfrm>
            <a:off x="4878425" y="2781012"/>
            <a:ext cx="2026350" cy="2193862"/>
          </a:xfrm>
          <a:prstGeom prst="rect">
            <a:avLst/>
          </a:prstGeom>
          <a:noFill/>
          <a:ln>
            <a:noFill/>
          </a:ln>
        </p:spPr>
      </p:pic>
      <p:pic>
        <p:nvPicPr>
          <p:cNvPr id="247" name="Google Shape;247;p33"/>
          <p:cNvPicPr preferRelativeResize="0"/>
          <p:nvPr/>
        </p:nvPicPr>
        <p:blipFill>
          <a:blip r:embed="rId5">
            <a:alphaModFix/>
          </a:blip>
          <a:stretch>
            <a:fillRect/>
          </a:stretch>
        </p:blipFill>
        <p:spPr>
          <a:xfrm>
            <a:off x="6701200" y="2936825"/>
            <a:ext cx="2442800" cy="12539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pic>
        <p:nvPicPr>
          <p:cNvPr id="252" name="Google Shape;252;p34"/>
          <p:cNvPicPr preferRelativeResize="0"/>
          <p:nvPr/>
        </p:nvPicPr>
        <p:blipFill>
          <a:blip r:embed="rId3">
            <a:alphaModFix/>
          </a:blip>
          <a:stretch>
            <a:fillRect/>
          </a:stretch>
        </p:blipFill>
        <p:spPr>
          <a:xfrm>
            <a:off x="404600" y="424138"/>
            <a:ext cx="4295226" cy="4295226"/>
          </a:xfrm>
          <a:prstGeom prst="rect">
            <a:avLst/>
          </a:prstGeom>
          <a:noFill/>
          <a:ln>
            <a:noFill/>
          </a:ln>
        </p:spPr>
      </p:pic>
      <p:sp>
        <p:nvSpPr>
          <p:cNvPr id="253" name="Google Shape;253;p34"/>
          <p:cNvSpPr txBox="1"/>
          <p:nvPr/>
        </p:nvSpPr>
        <p:spPr>
          <a:xfrm>
            <a:off x="5254425" y="591550"/>
            <a:ext cx="3642900" cy="4219200"/>
          </a:xfrm>
          <a:prstGeom prst="rect">
            <a:avLst/>
          </a:prstGeom>
          <a:noFill/>
          <a:ln>
            <a:noFill/>
          </a:ln>
        </p:spPr>
        <p:txBody>
          <a:bodyPr anchorCtr="0" anchor="t" bIns="91425" lIns="91425" spcFirstLastPara="1" rIns="91425" wrap="square" tIns="91425">
            <a:noAutofit/>
          </a:bodyPr>
          <a:lstStyle/>
          <a:p>
            <a:pPr indent="-342900" lvl="0" marL="457200" rtl="0" algn="l">
              <a:spcBef>
                <a:spcPts val="0"/>
              </a:spcBef>
              <a:spcAft>
                <a:spcPts val="0"/>
              </a:spcAft>
              <a:buClr>
                <a:schemeClr val="dk1"/>
              </a:buClr>
              <a:buSzPts val="1800"/>
              <a:buFont typeface="Old Standard TT"/>
              <a:buChar char="●"/>
            </a:pPr>
            <a:r>
              <a:rPr lang="en" sz="1800">
                <a:solidFill>
                  <a:schemeClr val="dk1"/>
                </a:solidFill>
                <a:latin typeface="Old Standard TT"/>
                <a:ea typeface="Old Standard TT"/>
                <a:cs typeface="Old Standard TT"/>
                <a:sym typeface="Old Standard TT"/>
              </a:rPr>
              <a:t>Incorporate use of Augmented Reality 4</a:t>
            </a:r>
            <a:endParaRPr sz="1800">
              <a:solidFill>
                <a:schemeClr val="dk1"/>
              </a:solidFill>
              <a:latin typeface="Old Standard TT"/>
              <a:ea typeface="Old Standard TT"/>
              <a:cs typeface="Old Standard TT"/>
              <a:sym typeface="Old Standard TT"/>
            </a:endParaRPr>
          </a:p>
          <a:p>
            <a:pPr indent="0" lvl="0" marL="0" rtl="0" algn="l">
              <a:spcBef>
                <a:spcPts val="0"/>
              </a:spcBef>
              <a:spcAft>
                <a:spcPts val="0"/>
              </a:spcAft>
              <a:buNone/>
            </a:pPr>
            <a:r>
              <a:t/>
            </a:r>
            <a:endParaRPr sz="1800">
              <a:solidFill>
                <a:schemeClr val="dk1"/>
              </a:solidFill>
              <a:latin typeface="Old Standard TT"/>
              <a:ea typeface="Old Standard TT"/>
              <a:cs typeface="Old Standard TT"/>
              <a:sym typeface="Old Standard TT"/>
            </a:endParaRPr>
          </a:p>
          <a:p>
            <a:pPr indent="0" lvl="0" marL="0" rtl="0" algn="l">
              <a:spcBef>
                <a:spcPts val="0"/>
              </a:spcBef>
              <a:spcAft>
                <a:spcPts val="0"/>
              </a:spcAft>
              <a:buNone/>
            </a:pPr>
            <a:r>
              <a:t/>
            </a:r>
            <a:endParaRPr sz="1800">
              <a:solidFill>
                <a:schemeClr val="dk1"/>
              </a:solidFill>
              <a:latin typeface="Old Standard TT"/>
              <a:ea typeface="Old Standard TT"/>
              <a:cs typeface="Old Standard TT"/>
              <a:sym typeface="Old Standard TT"/>
            </a:endParaRPr>
          </a:p>
          <a:p>
            <a:pPr indent="-342900" lvl="0" marL="457200" rtl="0" algn="l">
              <a:spcBef>
                <a:spcPts val="0"/>
              </a:spcBef>
              <a:spcAft>
                <a:spcPts val="0"/>
              </a:spcAft>
              <a:buClr>
                <a:schemeClr val="dk1"/>
              </a:buClr>
              <a:buSzPts val="1800"/>
              <a:buFont typeface="Old Standard TT"/>
              <a:buChar char="●"/>
            </a:pPr>
            <a:r>
              <a:rPr lang="en" sz="1800">
                <a:solidFill>
                  <a:schemeClr val="dk1"/>
                </a:solidFill>
                <a:latin typeface="Old Standard TT"/>
                <a:ea typeface="Old Standard TT"/>
                <a:cs typeface="Old Standard TT"/>
                <a:sym typeface="Old Standard TT"/>
              </a:rPr>
              <a:t>Use of AI to correct form</a:t>
            </a:r>
            <a:endParaRPr sz="1800">
              <a:solidFill>
                <a:schemeClr val="dk1"/>
              </a:solidFill>
              <a:latin typeface="Old Standard TT"/>
              <a:ea typeface="Old Standard TT"/>
              <a:cs typeface="Old Standard TT"/>
              <a:sym typeface="Old Standard TT"/>
            </a:endParaRPr>
          </a:p>
          <a:p>
            <a:pPr indent="0" lvl="0" marL="0" rtl="0" algn="l">
              <a:spcBef>
                <a:spcPts val="0"/>
              </a:spcBef>
              <a:spcAft>
                <a:spcPts val="0"/>
              </a:spcAft>
              <a:buNone/>
            </a:pPr>
            <a:r>
              <a:t/>
            </a:r>
            <a:endParaRPr sz="1800">
              <a:solidFill>
                <a:schemeClr val="dk1"/>
              </a:solidFill>
              <a:latin typeface="Old Standard TT"/>
              <a:ea typeface="Old Standard TT"/>
              <a:cs typeface="Old Standard TT"/>
              <a:sym typeface="Old Standard TT"/>
            </a:endParaRPr>
          </a:p>
          <a:p>
            <a:pPr indent="0" lvl="0" marL="0" rtl="0" algn="l">
              <a:spcBef>
                <a:spcPts val="0"/>
              </a:spcBef>
              <a:spcAft>
                <a:spcPts val="0"/>
              </a:spcAft>
              <a:buNone/>
            </a:pPr>
            <a:r>
              <a:t/>
            </a:r>
            <a:endParaRPr sz="1800">
              <a:solidFill>
                <a:schemeClr val="dk1"/>
              </a:solidFill>
              <a:latin typeface="Old Standard TT"/>
              <a:ea typeface="Old Standard TT"/>
              <a:cs typeface="Old Standard TT"/>
              <a:sym typeface="Old Standard TT"/>
            </a:endParaRPr>
          </a:p>
          <a:p>
            <a:pPr indent="-342900" lvl="0" marL="457200" rtl="0" algn="l">
              <a:spcBef>
                <a:spcPts val="0"/>
              </a:spcBef>
              <a:spcAft>
                <a:spcPts val="0"/>
              </a:spcAft>
              <a:buClr>
                <a:schemeClr val="dk1"/>
              </a:buClr>
              <a:buSzPts val="1800"/>
              <a:buFont typeface="Old Standard TT"/>
              <a:buChar char="●"/>
            </a:pPr>
            <a:r>
              <a:rPr lang="en" sz="1800">
                <a:solidFill>
                  <a:schemeClr val="dk1"/>
                </a:solidFill>
                <a:latin typeface="Old Standard TT"/>
                <a:ea typeface="Old Standard TT"/>
                <a:cs typeface="Old Standard TT"/>
                <a:sym typeface="Old Standard TT"/>
              </a:rPr>
              <a:t>Have professional PGA golfers involved in development of technology to be able to market it better</a:t>
            </a:r>
            <a:endParaRPr sz="1800">
              <a:solidFill>
                <a:schemeClr val="dk1"/>
              </a:solidFill>
              <a:latin typeface="Old Standard TT"/>
              <a:ea typeface="Old Standard TT"/>
              <a:cs typeface="Old Standard TT"/>
              <a:sym typeface="Old Standard TT"/>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5"/>
          <p:cNvSpPr txBox="1"/>
          <p:nvPr>
            <p:ph type="ctrTitle"/>
          </p:nvPr>
        </p:nvSpPr>
        <p:spPr>
          <a:xfrm>
            <a:off x="1482575" y="3228475"/>
            <a:ext cx="7206900" cy="10263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Implications for PGA Professional’s World</a:t>
            </a:r>
            <a:endParaRPr/>
          </a:p>
        </p:txBody>
      </p:sp>
      <p:pic>
        <p:nvPicPr>
          <p:cNvPr id="259" name="Google Shape;259;p35"/>
          <p:cNvPicPr preferRelativeResize="0"/>
          <p:nvPr/>
        </p:nvPicPr>
        <p:blipFill>
          <a:blip r:embed="rId3">
            <a:alphaModFix/>
          </a:blip>
          <a:stretch>
            <a:fillRect/>
          </a:stretch>
        </p:blipFill>
        <p:spPr>
          <a:xfrm>
            <a:off x="467750" y="3228475"/>
            <a:ext cx="784900" cy="78490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pic>
        <p:nvPicPr>
          <p:cNvPr id="264" name="Google Shape;264;p36"/>
          <p:cNvPicPr preferRelativeResize="0"/>
          <p:nvPr/>
        </p:nvPicPr>
        <p:blipFill>
          <a:blip r:embed="rId3">
            <a:alphaModFix/>
          </a:blip>
          <a:stretch>
            <a:fillRect/>
          </a:stretch>
        </p:blipFill>
        <p:spPr>
          <a:xfrm>
            <a:off x="821388" y="460138"/>
            <a:ext cx="7501224" cy="4223225"/>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7"/>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Implications</a:t>
            </a:r>
            <a:endParaRPr/>
          </a:p>
        </p:txBody>
      </p:sp>
      <p:sp>
        <p:nvSpPr>
          <p:cNvPr id="270" name="Google Shape;270;p37"/>
          <p:cNvSpPr txBox="1"/>
          <p:nvPr>
            <p:ph idx="1" type="body"/>
          </p:nvPr>
        </p:nvSpPr>
        <p:spPr>
          <a:xfrm>
            <a:off x="311700" y="1171600"/>
            <a:ext cx="8520600" cy="33972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0"/>
              </a:spcAft>
              <a:buNone/>
            </a:pPr>
            <a:r>
              <a:rPr lang="en">
                <a:solidFill>
                  <a:schemeClr val="dk1"/>
                </a:solidFill>
              </a:rPr>
              <a:t>-</a:t>
            </a:r>
            <a:r>
              <a:rPr lang="en"/>
              <a:t>D</a:t>
            </a:r>
            <a:r>
              <a:rPr lang="en"/>
              <a:t>ifficulty getting PGA professionals to adopt the PGA Family program at their local course /</a:t>
            </a:r>
            <a:r>
              <a:rPr b="1" lang="en"/>
              <a:t>although reach increased, only 34% participate/ on course participants low (8%)</a:t>
            </a:r>
            <a:endParaRPr b="1"/>
          </a:p>
          <a:p>
            <a:pPr indent="0" lvl="0" marL="0" rtl="0" algn="l">
              <a:spcBef>
                <a:spcPts val="1200"/>
              </a:spcBef>
              <a:spcAft>
                <a:spcPts val="0"/>
              </a:spcAft>
              <a:buNone/>
            </a:pPr>
            <a:r>
              <a:t/>
            </a:r>
            <a:endParaRPr b="1"/>
          </a:p>
          <a:p>
            <a:pPr indent="0" lvl="0" marL="0" rtl="0" algn="l">
              <a:spcBef>
                <a:spcPts val="1200"/>
              </a:spcBef>
              <a:spcAft>
                <a:spcPts val="0"/>
              </a:spcAft>
              <a:buNone/>
            </a:pPr>
            <a:r>
              <a:rPr lang="en"/>
              <a:t>-O</a:t>
            </a:r>
            <a:r>
              <a:rPr lang="en">
                <a:solidFill>
                  <a:schemeClr val="dk1"/>
                </a:solidFill>
              </a:rPr>
              <a:t>pportunity</a:t>
            </a:r>
            <a:r>
              <a:rPr lang="en">
                <a:solidFill>
                  <a:schemeClr val="dk1"/>
                </a:solidFill>
              </a:rPr>
              <a:t>,</a:t>
            </a:r>
            <a:r>
              <a:rPr lang="en"/>
              <a:t> how </a:t>
            </a:r>
            <a:r>
              <a:rPr lang="en">
                <a:solidFill>
                  <a:schemeClr val="dk1"/>
                </a:solidFill>
              </a:rPr>
              <a:t>promotion maximizes their impact</a:t>
            </a:r>
            <a:endParaRPr>
              <a:solidFill>
                <a:schemeClr val="dk1"/>
              </a:solidFill>
            </a:endParaRPr>
          </a:p>
          <a:p>
            <a:pPr indent="0" lvl="0" marL="0" rtl="0" algn="l">
              <a:spcBef>
                <a:spcPts val="1200"/>
              </a:spcBef>
              <a:spcAft>
                <a:spcPts val="0"/>
              </a:spcAft>
              <a:buNone/>
            </a:pPr>
            <a:r>
              <a:rPr b="1" lang="en"/>
              <a:t>S</a:t>
            </a:r>
            <a:r>
              <a:rPr b="1" lang="en">
                <a:solidFill>
                  <a:schemeClr val="dk1"/>
                </a:solidFill>
              </a:rPr>
              <a:t>ocial </a:t>
            </a:r>
            <a:r>
              <a:rPr b="1" lang="en"/>
              <a:t>M</a:t>
            </a:r>
            <a:r>
              <a:rPr b="1" lang="en">
                <a:solidFill>
                  <a:schemeClr val="dk1"/>
                </a:solidFill>
              </a:rPr>
              <a:t>edia</a:t>
            </a:r>
            <a:r>
              <a:rPr b="1" lang="en"/>
              <a:t> &amp; PGA Professionals (video board AI)</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-T</a:t>
            </a:r>
            <a:r>
              <a:rPr lang="en">
                <a:solidFill>
                  <a:schemeClr val="dk1"/>
                </a:solidFill>
              </a:rPr>
              <a:t>hreat, how promotion minimizes </a:t>
            </a:r>
            <a:r>
              <a:rPr lang="en">
                <a:solidFill>
                  <a:schemeClr val="dk1"/>
                </a:solidFill>
              </a:rPr>
              <a:t>their</a:t>
            </a:r>
            <a:r>
              <a:rPr lang="en">
                <a:solidFill>
                  <a:schemeClr val="dk1"/>
                </a:solidFill>
              </a:rPr>
              <a:t> impact</a:t>
            </a:r>
            <a:endParaRPr>
              <a:solidFill>
                <a:schemeClr val="dk1"/>
              </a:solidFill>
            </a:endParaRPr>
          </a:p>
          <a:p>
            <a:pPr indent="0" lvl="0" marL="0" rtl="0" algn="l">
              <a:spcBef>
                <a:spcPts val="1200"/>
              </a:spcBef>
              <a:spcAft>
                <a:spcPts val="1200"/>
              </a:spcAft>
              <a:buNone/>
            </a:pPr>
            <a:r>
              <a:rPr b="1" lang="en">
                <a:solidFill>
                  <a:schemeClr val="dk1"/>
                </a:solidFill>
              </a:rPr>
              <a:t>Promote prices to </a:t>
            </a:r>
            <a:r>
              <a:rPr b="1" lang="en"/>
              <a:t>have more golf participants</a:t>
            </a:r>
            <a:endParaRPr b="1">
              <a:solidFill>
                <a:schemeClr val="dk1"/>
              </a:solidFill>
            </a:endParaRPr>
          </a:p>
        </p:txBody>
      </p:sp>
      <p:pic>
        <p:nvPicPr>
          <p:cNvPr id="271" name="Google Shape;271;p37"/>
          <p:cNvPicPr preferRelativeResize="0"/>
          <p:nvPr/>
        </p:nvPicPr>
        <p:blipFill>
          <a:blip r:embed="rId3">
            <a:alphaModFix/>
          </a:blip>
          <a:stretch>
            <a:fillRect/>
          </a:stretch>
        </p:blipFill>
        <p:spPr>
          <a:xfrm>
            <a:off x="5695150" y="2929800"/>
            <a:ext cx="3137149" cy="176625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38"/>
          <p:cNvSpPr txBox="1"/>
          <p:nvPr>
            <p:ph type="ctrTitle"/>
          </p:nvPr>
        </p:nvSpPr>
        <p:spPr>
          <a:xfrm>
            <a:off x="1108075" y="929025"/>
            <a:ext cx="7529700" cy="3025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Boosting Economic Activity</a:t>
            </a:r>
            <a:endParaRPr/>
          </a:p>
        </p:txBody>
      </p:sp>
      <p:pic>
        <p:nvPicPr>
          <p:cNvPr id="277" name="Google Shape;277;p38"/>
          <p:cNvPicPr preferRelativeResize="0"/>
          <p:nvPr/>
        </p:nvPicPr>
        <p:blipFill>
          <a:blip r:embed="rId3">
            <a:alphaModFix/>
          </a:blip>
          <a:stretch>
            <a:fillRect/>
          </a:stretch>
        </p:blipFill>
        <p:spPr>
          <a:xfrm>
            <a:off x="5972275" y="-12"/>
            <a:ext cx="4211725" cy="4211725"/>
          </a:xfrm>
          <a:prstGeom prst="rect">
            <a:avLst/>
          </a:prstGeom>
          <a:noFill/>
          <a:ln>
            <a:noFill/>
          </a:ln>
        </p:spPr>
      </p:pic>
      <p:pic>
        <p:nvPicPr>
          <p:cNvPr id="278" name="Google Shape;278;p38"/>
          <p:cNvPicPr preferRelativeResize="0"/>
          <p:nvPr/>
        </p:nvPicPr>
        <p:blipFill>
          <a:blip r:embed="rId4">
            <a:alphaModFix/>
          </a:blip>
          <a:stretch>
            <a:fillRect/>
          </a:stretch>
        </p:blipFill>
        <p:spPr>
          <a:xfrm>
            <a:off x="323175" y="3218575"/>
            <a:ext cx="784900" cy="784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277"/>
                                        </p:tgtEl>
                                        <p:attrNameLst>
                                          <p:attrName>style.visibility</p:attrName>
                                        </p:attrNameLst>
                                      </p:cBhvr>
                                      <p:to>
                                        <p:strVal val="visible"/>
                                      </p:to>
                                    </p:set>
                                    <p:anim calcmode="lin" valueType="num">
                                      <p:cBhvr additive="base">
                                        <p:cTn dur="500"/>
                                        <p:tgtEl>
                                          <p:spTgt spid="277"/>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2" name="Shape 282"/>
        <p:cNvGrpSpPr/>
        <p:nvPr/>
      </p:nvGrpSpPr>
      <p:grpSpPr>
        <a:xfrm>
          <a:off x="0" y="0"/>
          <a:ext cx="0" cy="0"/>
          <a:chOff x="0" y="0"/>
          <a:chExt cx="0" cy="0"/>
        </a:xfrm>
      </p:grpSpPr>
      <p:sp>
        <p:nvSpPr>
          <p:cNvPr id="283" name="Google Shape;283;p39"/>
          <p:cNvSpPr txBox="1"/>
          <p:nvPr>
            <p:ph type="title"/>
          </p:nvPr>
        </p:nvSpPr>
        <p:spPr>
          <a:xfrm>
            <a:off x="311700" y="2926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Economic Activity</a:t>
            </a:r>
            <a:endParaRPr/>
          </a:p>
        </p:txBody>
      </p:sp>
      <p:pic>
        <p:nvPicPr>
          <p:cNvPr id="284" name="Google Shape;284;p39"/>
          <p:cNvPicPr preferRelativeResize="0"/>
          <p:nvPr/>
        </p:nvPicPr>
        <p:blipFill>
          <a:blip r:embed="rId3">
            <a:alphaModFix/>
          </a:blip>
          <a:stretch>
            <a:fillRect/>
          </a:stretch>
        </p:blipFill>
        <p:spPr>
          <a:xfrm>
            <a:off x="4786324" y="606900"/>
            <a:ext cx="3535775" cy="3929701"/>
          </a:xfrm>
          <a:prstGeom prst="rect">
            <a:avLst/>
          </a:prstGeom>
          <a:noFill/>
          <a:ln>
            <a:noFill/>
          </a:ln>
        </p:spPr>
      </p:pic>
      <p:pic>
        <p:nvPicPr>
          <p:cNvPr id="285" name="Google Shape;285;p39"/>
          <p:cNvPicPr preferRelativeResize="0"/>
          <p:nvPr/>
        </p:nvPicPr>
        <p:blipFill>
          <a:blip r:embed="rId4">
            <a:alphaModFix/>
          </a:blip>
          <a:stretch>
            <a:fillRect/>
          </a:stretch>
        </p:blipFill>
        <p:spPr>
          <a:xfrm>
            <a:off x="658350" y="1197088"/>
            <a:ext cx="3314376" cy="274932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graphicFrame>
        <p:nvGraphicFramePr>
          <p:cNvPr id="290" name="Google Shape;290;p40"/>
          <p:cNvGraphicFramePr/>
          <p:nvPr/>
        </p:nvGraphicFramePr>
        <p:xfrm>
          <a:off x="952500" y="214900"/>
          <a:ext cx="3000000" cy="3000000"/>
        </p:xfrm>
        <a:graphic>
          <a:graphicData uri="http://schemas.openxmlformats.org/drawingml/2006/table">
            <a:tbl>
              <a:tblPr>
                <a:noFill/>
                <a:tableStyleId>{D11B8A00-2650-4AC7-AA49-67872CEBD14E}</a:tableStyleId>
              </a:tblPr>
              <a:tblGrid>
                <a:gridCol w="3619500"/>
                <a:gridCol w="3619500"/>
              </a:tblGrid>
              <a:tr h="2372175">
                <a:tc>
                  <a:txBody>
                    <a:bodyPr/>
                    <a:lstStyle/>
                    <a:p>
                      <a:pPr indent="0" lvl="0" marL="0" rtl="0" algn="ctr">
                        <a:spcBef>
                          <a:spcPts val="0"/>
                        </a:spcBef>
                        <a:spcAft>
                          <a:spcPts val="0"/>
                        </a:spcAft>
                        <a:buNone/>
                      </a:pPr>
                      <a:r>
                        <a:rPr b="1" lang="en" sz="1800" u="sng">
                          <a:solidFill>
                            <a:srgbClr val="38761D"/>
                          </a:solidFill>
                          <a:latin typeface="Oswald"/>
                          <a:ea typeface="Oswald"/>
                          <a:cs typeface="Oswald"/>
                          <a:sym typeface="Oswald"/>
                        </a:rPr>
                        <a:t>Access</a:t>
                      </a:r>
                      <a:endParaRPr b="1" sz="1800" u="sng">
                        <a:solidFill>
                          <a:srgbClr val="38761D"/>
                        </a:solidFill>
                        <a:latin typeface="Oswald"/>
                        <a:ea typeface="Oswald"/>
                        <a:cs typeface="Oswald"/>
                        <a:sym typeface="Oswald"/>
                      </a:endParaRPr>
                    </a:p>
                    <a:p>
                      <a:pPr indent="0" lvl="0" marL="0" rtl="0" algn="ctr">
                        <a:spcBef>
                          <a:spcPts val="0"/>
                        </a:spcBef>
                        <a:spcAft>
                          <a:spcPts val="0"/>
                        </a:spcAft>
                        <a:buNone/>
                      </a:pPr>
                      <a:r>
                        <a:t/>
                      </a:r>
                      <a:endParaRPr sz="1300" u="sng"/>
                    </a:p>
                    <a:p>
                      <a:pPr indent="0" lvl="0" marL="0" rtl="0" algn="l">
                        <a:lnSpc>
                          <a:spcPct val="115000"/>
                        </a:lnSpc>
                        <a:spcBef>
                          <a:spcPts val="0"/>
                        </a:spcBef>
                        <a:spcAft>
                          <a:spcPts val="0"/>
                        </a:spcAft>
                        <a:buClr>
                          <a:schemeClr val="dk1"/>
                        </a:buClr>
                        <a:buSzPts val="1100"/>
                        <a:buFont typeface="Arial"/>
                        <a:buNone/>
                      </a:pPr>
                      <a:r>
                        <a:rPr lang="en" sz="1300">
                          <a:solidFill>
                            <a:schemeClr val="dk1"/>
                          </a:solidFill>
                          <a:latin typeface="Old Standard TT"/>
                          <a:ea typeface="Old Standard TT"/>
                          <a:cs typeface="Old Standard TT"/>
                          <a:sym typeface="Old Standard TT"/>
                        </a:rPr>
                        <a:t>PGA Family can be hosted on Saturdays which will allow more experienced golfers to have their own space on Sunday</a:t>
                      </a:r>
                      <a:endParaRPr sz="1300">
                        <a:solidFill>
                          <a:schemeClr val="dk1"/>
                        </a:solidFill>
                        <a:latin typeface="Old Standard TT"/>
                        <a:ea typeface="Old Standard TT"/>
                        <a:cs typeface="Old Standard TT"/>
                        <a:sym typeface="Old Standard TT"/>
                      </a:endParaRPr>
                    </a:p>
                    <a:p>
                      <a:pPr indent="0" lvl="0" marL="0" rtl="0" algn="l">
                        <a:lnSpc>
                          <a:spcPct val="115000"/>
                        </a:lnSpc>
                        <a:spcBef>
                          <a:spcPts val="1200"/>
                        </a:spcBef>
                        <a:spcAft>
                          <a:spcPts val="0"/>
                        </a:spcAft>
                        <a:buClr>
                          <a:schemeClr val="dk1"/>
                        </a:buClr>
                        <a:buSzPts val="1100"/>
                        <a:buFont typeface="Arial"/>
                        <a:buNone/>
                      </a:pPr>
                      <a:r>
                        <a:rPr lang="en" sz="1300">
                          <a:solidFill>
                            <a:schemeClr val="dk1"/>
                          </a:solidFill>
                          <a:latin typeface="Old Standard TT"/>
                          <a:ea typeface="Old Standard TT"/>
                          <a:cs typeface="Old Standard TT"/>
                          <a:sym typeface="Old Standard TT"/>
                        </a:rPr>
                        <a:t>Allows families to have an inviting environment for them</a:t>
                      </a:r>
                      <a:endParaRPr sz="1300">
                        <a:solidFill>
                          <a:schemeClr val="dk1"/>
                        </a:solidFill>
                        <a:latin typeface="Old Standard TT"/>
                        <a:ea typeface="Old Standard TT"/>
                        <a:cs typeface="Old Standard TT"/>
                        <a:sym typeface="Old Standard TT"/>
                      </a:endParaRPr>
                    </a:p>
                    <a:p>
                      <a:pPr indent="0" lvl="0" marL="0" rtl="0" algn="ctr">
                        <a:spcBef>
                          <a:spcPts val="1200"/>
                        </a:spcBef>
                        <a:spcAft>
                          <a:spcPts val="0"/>
                        </a:spcAft>
                        <a:buNone/>
                      </a:pPr>
                      <a:r>
                        <a:t/>
                      </a:r>
                      <a:endParaRPr u="sng"/>
                    </a:p>
                  </a:txBody>
                  <a:tcPr marT="91425" marB="91425" marR="91425" marL="91425"/>
                </a:tc>
                <a:tc>
                  <a:txBody>
                    <a:bodyPr/>
                    <a:lstStyle/>
                    <a:p>
                      <a:pPr indent="0" lvl="0" marL="0" rtl="0" algn="ctr">
                        <a:spcBef>
                          <a:spcPts val="0"/>
                        </a:spcBef>
                        <a:spcAft>
                          <a:spcPts val="0"/>
                        </a:spcAft>
                        <a:buNone/>
                      </a:pPr>
                      <a:r>
                        <a:rPr b="1" lang="en" sz="1800" u="sng">
                          <a:solidFill>
                            <a:srgbClr val="38761D"/>
                          </a:solidFill>
                          <a:latin typeface="Oswald"/>
                          <a:ea typeface="Oswald"/>
                          <a:cs typeface="Oswald"/>
                          <a:sym typeface="Oswald"/>
                        </a:rPr>
                        <a:t>Assistance</a:t>
                      </a:r>
                      <a:endParaRPr b="1" sz="1800" u="sng">
                        <a:solidFill>
                          <a:srgbClr val="38761D"/>
                        </a:solidFill>
                        <a:latin typeface="Oswald"/>
                        <a:ea typeface="Oswald"/>
                        <a:cs typeface="Oswald"/>
                        <a:sym typeface="Oswald"/>
                      </a:endParaRPr>
                    </a:p>
                    <a:p>
                      <a:pPr indent="0" lvl="0" marL="0" rtl="0" algn="ctr">
                        <a:spcBef>
                          <a:spcPts val="0"/>
                        </a:spcBef>
                        <a:spcAft>
                          <a:spcPts val="0"/>
                        </a:spcAft>
                        <a:buNone/>
                      </a:pPr>
                      <a:r>
                        <a:t/>
                      </a:r>
                      <a:endParaRPr u="sng"/>
                    </a:p>
                    <a:p>
                      <a:pPr indent="0" lvl="0" marL="0" rtl="0" algn="l">
                        <a:lnSpc>
                          <a:spcPct val="115000"/>
                        </a:lnSpc>
                        <a:spcBef>
                          <a:spcPts val="0"/>
                        </a:spcBef>
                        <a:spcAft>
                          <a:spcPts val="0"/>
                        </a:spcAft>
                        <a:buClr>
                          <a:schemeClr val="dk1"/>
                        </a:buClr>
                        <a:buSzPts val="1100"/>
                        <a:buFont typeface="Arial"/>
                        <a:buNone/>
                      </a:pPr>
                      <a:r>
                        <a:rPr lang="en" sz="1300">
                          <a:solidFill>
                            <a:schemeClr val="dk1"/>
                          </a:solidFill>
                          <a:latin typeface="Old Standard TT"/>
                          <a:ea typeface="Old Standard TT"/>
                          <a:cs typeface="Old Standard TT"/>
                          <a:sym typeface="Old Standard TT"/>
                        </a:rPr>
                        <a:t>Coaches available for those who want to develop skill further</a:t>
                      </a:r>
                      <a:endParaRPr sz="1300">
                        <a:solidFill>
                          <a:schemeClr val="dk1"/>
                        </a:solidFill>
                        <a:latin typeface="Old Standard TT"/>
                        <a:ea typeface="Old Standard TT"/>
                        <a:cs typeface="Old Standard TT"/>
                        <a:sym typeface="Old Standard TT"/>
                      </a:endParaRPr>
                    </a:p>
                    <a:p>
                      <a:pPr indent="0" lvl="0" marL="0" rtl="0" algn="l">
                        <a:lnSpc>
                          <a:spcPct val="115000"/>
                        </a:lnSpc>
                        <a:spcBef>
                          <a:spcPts val="1200"/>
                        </a:spcBef>
                        <a:spcAft>
                          <a:spcPts val="0"/>
                        </a:spcAft>
                        <a:buClr>
                          <a:schemeClr val="dk1"/>
                        </a:buClr>
                        <a:buSzPts val="1100"/>
                        <a:buFont typeface="Arial"/>
                        <a:buNone/>
                      </a:pPr>
                      <a:r>
                        <a:t/>
                      </a:r>
                      <a:endParaRPr sz="1300">
                        <a:solidFill>
                          <a:schemeClr val="dk1"/>
                        </a:solidFill>
                        <a:latin typeface="Old Standard TT"/>
                        <a:ea typeface="Old Standard TT"/>
                        <a:cs typeface="Old Standard TT"/>
                        <a:sym typeface="Old Standard TT"/>
                      </a:endParaRPr>
                    </a:p>
                    <a:p>
                      <a:pPr indent="0" lvl="0" marL="0" rtl="0" algn="l">
                        <a:lnSpc>
                          <a:spcPct val="115000"/>
                        </a:lnSpc>
                        <a:spcBef>
                          <a:spcPts val="1200"/>
                        </a:spcBef>
                        <a:spcAft>
                          <a:spcPts val="1200"/>
                        </a:spcAft>
                        <a:buNone/>
                      </a:pPr>
                      <a:r>
                        <a:rPr lang="en" sz="1300">
                          <a:solidFill>
                            <a:schemeClr val="dk1"/>
                          </a:solidFill>
                          <a:latin typeface="Old Standard TT"/>
                          <a:ea typeface="Old Standard TT"/>
                          <a:cs typeface="Old Standard TT"/>
                          <a:sym typeface="Old Standard TT"/>
                        </a:rPr>
                        <a:t>Standard employees surveilling making sure everyone is behaving accordingly and following rules</a:t>
                      </a:r>
                      <a:endParaRPr sz="1300" u="sng"/>
                    </a:p>
                  </a:txBody>
                  <a:tcPr marT="91425" marB="91425" marR="91425" marL="91425"/>
                </a:tc>
              </a:tr>
              <a:tr h="2372175">
                <a:tc>
                  <a:txBody>
                    <a:bodyPr/>
                    <a:lstStyle/>
                    <a:p>
                      <a:pPr indent="0" lvl="0" marL="0" rtl="0" algn="ctr">
                        <a:spcBef>
                          <a:spcPts val="0"/>
                        </a:spcBef>
                        <a:spcAft>
                          <a:spcPts val="0"/>
                        </a:spcAft>
                        <a:buNone/>
                      </a:pPr>
                      <a:r>
                        <a:rPr b="1" lang="en" sz="1800" u="sng">
                          <a:solidFill>
                            <a:srgbClr val="38761D"/>
                          </a:solidFill>
                          <a:latin typeface="Oswald"/>
                          <a:ea typeface="Oswald"/>
                          <a:cs typeface="Oswald"/>
                          <a:sym typeface="Oswald"/>
                        </a:rPr>
                        <a:t>Assortment</a:t>
                      </a:r>
                      <a:endParaRPr b="1" sz="1800" u="sng">
                        <a:solidFill>
                          <a:srgbClr val="38761D"/>
                        </a:solidFill>
                        <a:latin typeface="Oswald"/>
                        <a:ea typeface="Oswald"/>
                        <a:cs typeface="Oswald"/>
                        <a:sym typeface="Oswald"/>
                      </a:endParaRPr>
                    </a:p>
                    <a:p>
                      <a:pPr indent="0" lvl="0" marL="0" rtl="0" algn="l">
                        <a:lnSpc>
                          <a:spcPct val="115000"/>
                        </a:lnSpc>
                        <a:spcBef>
                          <a:spcPts val="0"/>
                        </a:spcBef>
                        <a:spcAft>
                          <a:spcPts val="0"/>
                        </a:spcAft>
                        <a:buClr>
                          <a:schemeClr val="dk1"/>
                        </a:buClr>
                        <a:buSzPts val="1100"/>
                        <a:buFont typeface="Arial"/>
                        <a:buNone/>
                      </a:pPr>
                      <a:r>
                        <a:t/>
                      </a:r>
                      <a:endParaRPr sz="1300">
                        <a:solidFill>
                          <a:schemeClr val="dk1"/>
                        </a:solidFill>
                        <a:latin typeface="Old Standard TT"/>
                        <a:ea typeface="Old Standard TT"/>
                        <a:cs typeface="Old Standard TT"/>
                        <a:sym typeface="Old Standard TT"/>
                      </a:endParaRPr>
                    </a:p>
                    <a:p>
                      <a:pPr indent="0" lvl="0" marL="0" rtl="0" algn="l">
                        <a:lnSpc>
                          <a:spcPct val="115000"/>
                        </a:lnSpc>
                        <a:spcBef>
                          <a:spcPts val="1200"/>
                        </a:spcBef>
                        <a:spcAft>
                          <a:spcPts val="0"/>
                        </a:spcAft>
                        <a:buClr>
                          <a:schemeClr val="dk1"/>
                        </a:buClr>
                        <a:buSzPts val="1100"/>
                        <a:buFont typeface="Arial"/>
                        <a:buNone/>
                      </a:pPr>
                      <a:r>
                        <a:rPr lang="en" sz="1300">
                          <a:solidFill>
                            <a:schemeClr val="dk1"/>
                          </a:solidFill>
                          <a:latin typeface="Old Standard TT"/>
                          <a:ea typeface="Old Standard TT"/>
                          <a:cs typeface="Old Standard TT"/>
                          <a:sym typeface="Old Standard TT"/>
                        </a:rPr>
                        <a:t>Having a vast variety of clubs, memberships and balls to personalize the experience and offer enough supplies for families to have a good time</a:t>
                      </a:r>
                      <a:endParaRPr sz="1300">
                        <a:solidFill>
                          <a:schemeClr val="dk1"/>
                        </a:solidFill>
                        <a:latin typeface="Old Standard TT"/>
                        <a:ea typeface="Old Standard TT"/>
                        <a:cs typeface="Old Standard TT"/>
                        <a:sym typeface="Old Standard TT"/>
                      </a:endParaRPr>
                    </a:p>
                    <a:p>
                      <a:pPr indent="0" lvl="0" marL="0" rtl="0" algn="l">
                        <a:spcBef>
                          <a:spcPts val="1200"/>
                        </a:spcBef>
                        <a:spcAft>
                          <a:spcPts val="0"/>
                        </a:spcAft>
                        <a:buNone/>
                      </a:pPr>
                      <a:r>
                        <a:t/>
                      </a:r>
                      <a:endParaRPr u="sng"/>
                    </a:p>
                  </a:txBody>
                  <a:tcPr marT="91425" marB="91425" marR="91425" marL="91425"/>
                </a:tc>
                <a:tc>
                  <a:txBody>
                    <a:bodyPr/>
                    <a:lstStyle/>
                    <a:p>
                      <a:pPr indent="0" lvl="0" marL="0" rtl="0" algn="ctr">
                        <a:spcBef>
                          <a:spcPts val="0"/>
                        </a:spcBef>
                        <a:spcAft>
                          <a:spcPts val="0"/>
                        </a:spcAft>
                        <a:buNone/>
                      </a:pPr>
                      <a:r>
                        <a:rPr b="1" lang="en" sz="1800" u="sng">
                          <a:solidFill>
                            <a:srgbClr val="38761D"/>
                          </a:solidFill>
                          <a:latin typeface="Oswald"/>
                          <a:ea typeface="Oswald"/>
                          <a:cs typeface="Oswald"/>
                          <a:sym typeface="Oswald"/>
                        </a:rPr>
                        <a:t>Aesthetics</a:t>
                      </a:r>
                      <a:endParaRPr b="1" sz="1800" u="sng">
                        <a:solidFill>
                          <a:srgbClr val="38761D"/>
                        </a:solidFill>
                        <a:latin typeface="Oswald"/>
                        <a:ea typeface="Oswald"/>
                        <a:cs typeface="Oswald"/>
                        <a:sym typeface="Oswald"/>
                      </a:endParaRPr>
                    </a:p>
                    <a:p>
                      <a:pPr indent="0" lvl="0" marL="0" rtl="0" algn="l">
                        <a:lnSpc>
                          <a:spcPct val="115000"/>
                        </a:lnSpc>
                        <a:spcBef>
                          <a:spcPts val="0"/>
                        </a:spcBef>
                        <a:spcAft>
                          <a:spcPts val="0"/>
                        </a:spcAft>
                        <a:buClr>
                          <a:schemeClr val="dk1"/>
                        </a:buClr>
                        <a:buSzPts val="1100"/>
                        <a:buFont typeface="Arial"/>
                        <a:buNone/>
                      </a:pPr>
                      <a:r>
                        <a:t/>
                      </a:r>
                      <a:endParaRPr sz="1200">
                        <a:solidFill>
                          <a:schemeClr val="dk1"/>
                        </a:solidFill>
                        <a:latin typeface="Old Standard TT"/>
                        <a:ea typeface="Old Standard TT"/>
                        <a:cs typeface="Old Standard TT"/>
                        <a:sym typeface="Old Standard TT"/>
                      </a:endParaRPr>
                    </a:p>
                    <a:p>
                      <a:pPr indent="0" lvl="0" marL="0" rtl="0" algn="l">
                        <a:lnSpc>
                          <a:spcPct val="115000"/>
                        </a:lnSpc>
                        <a:spcBef>
                          <a:spcPts val="1200"/>
                        </a:spcBef>
                        <a:spcAft>
                          <a:spcPts val="0"/>
                        </a:spcAft>
                        <a:buClr>
                          <a:schemeClr val="dk1"/>
                        </a:buClr>
                        <a:buSzPts val="1100"/>
                        <a:buFont typeface="Arial"/>
                        <a:buNone/>
                      </a:pPr>
                      <a:r>
                        <a:rPr lang="en" sz="1200">
                          <a:solidFill>
                            <a:schemeClr val="dk1"/>
                          </a:solidFill>
                          <a:latin typeface="Old Standard TT"/>
                          <a:ea typeface="Old Standard TT"/>
                          <a:cs typeface="Old Standard TT"/>
                          <a:sym typeface="Old Standard TT"/>
                        </a:rPr>
                        <a:t>Using nostalgia, sensory and visual appeals to create a feeling for the customers who come to PGA family and create lasting memories </a:t>
                      </a:r>
                      <a:endParaRPr sz="1200">
                        <a:solidFill>
                          <a:schemeClr val="dk1"/>
                        </a:solidFill>
                        <a:latin typeface="Old Standard TT"/>
                        <a:ea typeface="Old Standard TT"/>
                        <a:cs typeface="Old Standard TT"/>
                        <a:sym typeface="Old Standard TT"/>
                      </a:endParaRPr>
                    </a:p>
                    <a:p>
                      <a:pPr indent="0" lvl="0" marL="0" rtl="0" algn="l">
                        <a:spcBef>
                          <a:spcPts val="1200"/>
                        </a:spcBef>
                        <a:spcAft>
                          <a:spcPts val="0"/>
                        </a:spcAft>
                        <a:buNone/>
                      </a:pPr>
                      <a:r>
                        <a:t/>
                      </a:r>
                      <a:endParaRPr sz="800" u="sng"/>
                    </a:p>
                  </a:txBody>
                  <a:tcPr marT="91425" marB="91425" marR="91425" marL="91425"/>
                </a:tc>
              </a:tr>
            </a:tbl>
          </a:graphicData>
        </a:graphic>
      </p:graphicFrame>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4" name="Shape 294"/>
        <p:cNvGrpSpPr/>
        <p:nvPr/>
      </p:nvGrpSpPr>
      <p:grpSpPr>
        <a:xfrm>
          <a:off x="0" y="0"/>
          <a:ext cx="0" cy="0"/>
          <a:chOff x="0" y="0"/>
          <a:chExt cx="0" cy="0"/>
        </a:xfrm>
      </p:grpSpPr>
      <p:sp>
        <p:nvSpPr>
          <p:cNvPr id="295" name="Google Shape;295;p41"/>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Promotional Recommendations</a:t>
            </a:r>
            <a:endParaRPr/>
          </a:p>
        </p:txBody>
      </p:sp>
      <p:sp>
        <p:nvSpPr>
          <p:cNvPr id="296" name="Google Shape;296;p41"/>
          <p:cNvSpPr txBox="1"/>
          <p:nvPr>
            <p:ph idx="1" type="body"/>
          </p:nvPr>
        </p:nvSpPr>
        <p:spPr>
          <a:xfrm>
            <a:off x="83100" y="1058225"/>
            <a:ext cx="8520600" cy="3951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Tailor the type of media to the promotional </a:t>
            </a:r>
            <a:r>
              <a:rPr lang="en"/>
              <a:t>strategy</a:t>
            </a:r>
            <a:r>
              <a:rPr lang="en"/>
              <a:t> it best fits.</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sz="400"/>
          </a:p>
          <a:p>
            <a:pPr indent="-292100" lvl="0" marL="457200" rtl="0" algn="l">
              <a:spcBef>
                <a:spcPts val="1200"/>
              </a:spcBef>
              <a:spcAft>
                <a:spcPts val="0"/>
              </a:spcAft>
              <a:buSzPts val="1000"/>
              <a:buChar char="-"/>
            </a:pPr>
            <a:r>
              <a:rPr b="1" lang="en" sz="1000"/>
              <a:t>Example:</a:t>
            </a:r>
            <a:r>
              <a:rPr lang="en" sz="1000"/>
              <a:t> A well-known celebrity/influencer for Paid Media and well-known PGA Professional (i.e. Michael Block) for Owned Media. </a:t>
            </a:r>
            <a:endParaRPr sz="1000">
              <a:solidFill>
                <a:schemeClr val="dk1"/>
              </a:solidFill>
            </a:endParaRPr>
          </a:p>
        </p:txBody>
      </p:sp>
      <p:graphicFrame>
        <p:nvGraphicFramePr>
          <p:cNvPr id="297" name="Google Shape;297;p41"/>
          <p:cNvGraphicFramePr/>
          <p:nvPr/>
        </p:nvGraphicFramePr>
        <p:xfrm>
          <a:off x="723900" y="1712525"/>
          <a:ext cx="3000000" cy="3000000"/>
        </p:xfrm>
        <a:graphic>
          <a:graphicData uri="http://schemas.openxmlformats.org/drawingml/2006/table">
            <a:tbl>
              <a:tblPr>
                <a:noFill/>
                <a:tableStyleId>{D11B8A00-2650-4AC7-AA49-67872CEBD14E}</a:tableStyleId>
              </a:tblPr>
              <a:tblGrid>
                <a:gridCol w="2813150"/>
                <a:gridCol w="4425850"/>
              </a:tblGrid>
              <a:tr h="594725">
                <a:tc>
                  <a:txBody>
                    <a:bodyPr/>
                    <a:lstStyle/>
                    <a:p>
                      <a:pPr indent="0" lvl="0" marL="0" rtl="0" algn="l">
                        <a:spcBef>
                          <a:spcPts val="0"/>
                        </a:spcBef>
                        <a:spcAft>
                          <a:spcPts val="0"/>
                        </a:spcAft>
                        <a:buNone/>
                      </a:pPr>
                      <a:r>
                        <a:rPr lang="en">
                          <a:latin typeface="Old Standard TT"/>
                          <a:ea typeface="Old Standard TT"/>
                          <a:cs typeface="Old Standard TT"/>
                          <a:sym typeface="Old Standard TT"/>
                        </a:rPr>
                        <a:t>Paid Media (Pull Strategy)</a:t>
                      </a:r>
                      <a:endParaRPr>
                        <a:latin typeface="Old Standard TT"/>
                        <a:ea typeface="Old Standard TT"/>
                        <a:cs typeface="Old Standard TT"/>
                        <a:sym typeface="Old Standard TT"/>
                      </a:endParaRPr>
                    </a:p>
                  </a:txBody>
                  <a:tcPr marT="91425" marB="91425" marR="91425" marL="91425"/>
                </a:tc>
                <a:tc>
                  <a:txBody>
                    <a:bodyPr/>
                    <a:lstStyle/>
                    <a:p>
                      <a:pPr indent="0" lvl="0" marL="0" rtl="0" algn="l">
                        <a:spcBef>
                          <a:spcPts val="0"/>
                        </a:spcBef>
                        <a:spcAft>
                          <a:spcPts val="0"/>
                        </a:spcAft>
                        <a:buNone/>
                      </a:pPr>
                      <a:r>
                        <a:rPr lang="en">
                          <a:latin typeface="Old Standard TT"/>
                          <a:ea typeface="Old Standard TT"/>
                          <a:cs typeface="Old Standard TT"/>
                          <a:sym typeface="Old Standard TT"/>
                        </a:rPr>
                        <a:t>Maintain large reach.</a:t>
                      </a:r>
                      <a:endParaRPr>
                        <a:latin typeface="Old Standard TT"/>
                        <a:ea typeface="Old Standard TT"/>
                        <a:cs typeface="Old Standard TT"/>
                        <a:sym typeface="Old Standard TT"/>
                      </a:endParaRPr>
                    </a:p>
                  </a:txBody>
                  <a:tcPr marT="91425" marB="91425" marR="91425" marL="91425"/>
                </a:tc>
              </a:tr>
              <a:tr h="824675">
                <a:tc>
                  <a:txBody>
                    <a:bodyPr/>
                    <a:lstStyle/>
                    <a:p>
                      <a:pPr indent="0" lvl="0" marL="0" rtl="0" algn="l">
                        <a:spcBef>
                          <a:spcPts val="0"/>
                        </a:spcBef>
                        <a:spcAft>
                          <a:spcPts val="0"/>
                        </a:spcAft>
                        <a:buNone/>
                      </a:pPr>
                      <a:r>
                        <a:rPr lang="en">
                          <a:latin typeface="Old Standard TT"/>
                          <a:ea typeface="Old Standard TT"/>
                          <a:cs typeface="Old Standard TT"/>
                          <a:sym typeface="Old Standard TT"/>
                        </a:rPr>
                        <a:t>Owned Media (Push Strategy)</a:t>
                      </a:r>
                      <a:endParaRPr>
                        <a:latin typeface="Old Standard TT"/>
                        <a:ea typeface="Old Standard TT"/>
                        <a:cs typeface="Old Standard TT"/>
                        <a:sym typeface="Old Standard TT"/>
                      </a:endParaRPr>
                    </a:p>
                  </a:txBody>
                  <a:tcPr marT="91425" marB="91425" marR="91425" marL="91425"/>
                </a:tc>
                <a:tc>
                  <a:txBody>
                    <a:bodyPr/>
                    <a:lstStyle/>
                    <a:p>
                      <a:pPr indent="0" lvl="0" marL="0" rtl="0" algn="l">
                        <a:spcBef>
                          <a:spcPts val="0"/>
                        </a:spcBef>
                        <a:spcAft>
                          <a:spcPts val="0"/>
                        </a:spcAft>
                        <a:buNone/>
                      </a:pPr>
                      <a:r>
                        <a:rPr lang="en">
                          <a:latin typeface="Old Standard TT"/>
                          <a:ea typeface="Old Standard TT"/>
                          <a:cs typeface="Old Standard TT"/>
                          <a:sym typeface="Old Standard TT"/>
                        </a:rPr>
                        <a:t>Able to go</a:t>
                      </a:r>
                      <a:r>
                        <a:rPr lang="en">
                          <a:latin typeface="Old Standard TT"/>
                          <a:ea typeface="Old Standard TT"/>
                          <a:cs typeface="Old Standard TT"/>
                          <a:sym typeface="Old Standard TT"/>
                        </a:rPr>
                        <a:t> more in </a:t>
                      </a:r>
                      <a:r>
                        <a:rPr lang="en">
                          <a:latin typeface="Old Standard TT"/>
                          <a:ea typeface="Old Standard TT"/>
                          <a:cs typeface="Old Standard TT"/>
                          <a:sym typeface="Old Standard TT"/>
                        </a:rPr>
                        <a:t>depth</a:t>
                      </a:r>
                      <a:r>
                        <a:rPr lang="en">
                          <a:latin typeface="Old Standard TT"/>
                          <a:ea typeface="Old Standard TT"/>
                          <a:cs typeface="Old Standard TT"/>
                          <a:sym typeface="Old Standard TT"/>
                        </a:rPr>
                        <a:t> about the program in order to sell it to the professionals.</a:t>
                      </a:r>
                      <a:endParaRPr>
                        <a:latin typeface="Old Standard TT"/>
                        <a:ea typeface="Old Standard TT"/>
                        <a:cs typeface="Old Standard TT"/>
                        <a:sym typeface="Old Standard TT"/>
                      </a:endParaRPr>
                    </a:p>
                  </a:txBody>
                  <a:tcPr marT="91425" marB="91425" marR="91425" marL="91425"/>
                </a:tc>
              </a:tr>
              <a:tr h="1038475">
                <a:tc>
                  <a:txBody>
                    <a:bodyPr/>
                    <a:lstStyle/>
                    <a:p>
                      <a:pPr indent="0" lvl="0" marL="0" rtl="0" algn="l">
                        <a:spcBef>
                          <a:spcPts val="0"/>
                        </a:spcBef>
                        <a:spcAft>
                          <a:spcPts val="0"/>
                        </a:spcAft>
                        <a:buNone/>
                      </a:pPr>
                      <a:r>
                        <a:rPr lang="en">
                          <a:latin typeface="Old Standard TT"/>
                          <a:ea typeface="Old Standard TT"/>
                          <a:cs typeface="Old Standard TT"/>
                          <a:sym typeface="Old Standard TT"/>
                        </a:rPr>
                        <a:t>Earned Media (Hybrid Strategy)</a:t>
                      </a:r>
                      <a:endParaRPr>
                        <a:latin typeface="Old Standard TT"/>
                        <a:ea typeface="Old Standard TT"/>
                        <a:cs typeface="Old Standard TT"/>
                        <a:sym typeface="Old Standard TT"/>
                      </a:endParaRPr>
                    </a:p>
                  </a:txBody>
                  <a:tcPr marT="91425" marB="91425" marR="91425" marL="91425"/>
                </a:tc>
                <a:tc>
                  <a:txBody>
                    <a:bodyPr/>
                    <a:lstStyle/>
                    <a:p>
                      <a:pPr indent="0" lvl="0" marL="0" rtl="0" algn="l">
                        <a:spcBef>
                          <a:spcPts val="0"/>
                        </a:spcBef>
                        <a:spcAft>
                          <a:spcPts val="0"/>
                        </a:spcAft>
                        <a:buNone/>
                      </a:pPr>
                      <a:r>
                        <a:rPr lang="en">
                          <a:latin typeface="Old Standard TT"/>
                          <a:ea typeface="Old Standard TT"/>
                          <a:cs typeface="Old Standard TT"/>
                          <a:sym typeface="Old Standard TT"/>
                        </a:rPr>
                        <a:t>Should be able to do both of these things.</a:t>
                      </a:r>
                      <a:endParaRPr>
                        <a:latin typeface="Old Standard TT"/>
                        <a:ea typeface="Old Standard TT"/>
                        <a:cs typeface="Old Standard TT"/>
                        <a:sym typeface="Old Standard TT"/>
                      </a:endParaRPr>
                    </a:p>
                    <a:p>
                      <a:pPr indent="-317500" lvl="0" marL="457200" rtl="0" algn="l">
                        <a:spcBef>
                          <a:spcPts val="0"/>
                        </a:spcBef>
                        <a:spcAft>
                          <a:spcPts val="0"/>
                        </a:spcAft>
                        <a:buSzPts val="1400"/>
                        <a:buFont typeface="Old Standard TT"/>
                        <a:buChar char="-"/>
                      </a:pPr>
                      <a:r>
                        <a:rPr lang="en">
                          <a:latin typeface="Old Standard TT"/>
                          <a:ea typeface="Old Standard TT"/>
                          <a:cs typeface="Old Standard TT"/>
                          <a:sym typeface="Old Standard TT"/>
                        </a:rPr>
                        <a:t>PGA Professional Social Media/Word of Mouth</a:t>
                      </a:r>
                      <a:endParaRPr>
                        <a:latin typeface="Old Standard TT"/>
                        <a:ea typeface="Old Standard TT"/>
                        <a:cs typeface="Old Standard TT"/>
                        <a:sym typeface="Old Standard TT"/>
                      </a:endParaRPr>
                    </a:p>
                    <a:p>
                      <a:pPr indent="-317500" lvl="0" marL="457200" rtl="0" algn="l">
                        <a:spcBef>
                          <a:spcPts val="0"/>
                        </a:spcBef>
                        <a:spcAft>
                          <a:spcPts val="0"/>
                        </a:spcAft>
                        <a:buSzPts val="1400"/>
                        <a:buFont typeface="Old Standard TT"/>
                        <a:buChar char="-"/>
                      </a:pPr>
                      <a:r>
                        <a:rPr lang="en">
                          <a:latin typeface="Old Standard TT"/>
                          <a:ea typeface="Old Standard TT"/>
                          <a:cs typeface="Old Standard TT"/>
                          <a:sym typeface="Old Standard TT"/>
                        </a:rPr>
                        <a:t>Customer Reviews/Social Media Posts</a:t>
                      </a:r>
                      <a:endParaRPr>
                        <a:latin typeface="Old Standard TT"/>
                        <a:ea typeface="Old Standard TT"/>
                        <a:cs typeface="Old Standard TT"/>
                        <a:sym typeface="Old Standard TT"/>
                      </a:endParaRPr>
                    </a:p>
                  </a:txBody>
                  <a:tcPr marT="91425" marB="91425" marR="91425" marL="91425"/>
                </a:tc>
              </a:tr>
            </a:tbl>
          </a:graphicData>
        </a:graphic>
      </p:graphicFrame>
      <p:pic>
        <p:nvPicPr>
          <p:cNvPr id="298" name="Google Shape;298;p41"/>
          <p:cNvPicPr preferRelativeResize="0"/>
          <p:nvPr/>
        </p:nvPicPr>
        <p:blipFill>
          <a:blip r:embed="rId3">
            <a:alphaModFix/>
          </a:blip>
          <a:stretch>
            <a:fillRect/>
          </a:stretch>
        </p:blipFill>
        <p:spPr>
          <a:xfrm>
            <a:off x="7088925" y="153325"/>
            <a:ext cx="1826826" cy="12178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5"/>
          <p:cNvSpPr txBox="1"/>
          <p:nvPr>
            <p:ph type="ctrTitle"/>
          </p:nvPr>
        </p:nvSpPr>
        <p:spPr>
          <a:xfrm>
            <a:off x="0" y="66425"/>
            <a:ext cx="8118600" cy="15228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PGA Family</a:t>
            </a:r>
            <a:endParaRPr/>
          </a:p>
        </p:txBody>
      </p:sp>
      <p:sp>
        <p:nvSpPr>
          <p:cNvPr id="74" name="Google Shape;74;p15"/>
          <p:cNvSpPr txBox="1"/>
          <p:nvPr>
            <p:ph idx="1" type="subTitle"/>
          </p:nvPr>
        </p:nvSpPr>
        <p:spPr>
          <a:xfrm>
            <a:off x="512700" y="3840639"/>
            <a:ext cx="8118600" cy="787500"/>
          </a:xfrm>
          <a:prstGeom prst="rect">
            <a:avLst/>
          </a:prstGeom>
        </p:spPr>
        <p:txBody>
          <a:bodyPr anchorCtr="0" anchor="t" bIns="91425" lIns="91425" spcFirstLastPara="1" rIns="91425" wrap="square" tIns="91425">
            <a:normAutofit lnSpcReduction="20000"/>
          </a:bodyPr>
          <a:lstStyle/>
          <a:p>
            <a:pPr indent="0" lvl="0" marL="0" rtl="0" algn="l">
              <a:lnSpc>
                <a:spcPct val="115000"/>
              </a:lnSpc>
              <a:spcBef>
                <a:spcPts val="0"/>
              </a:spcBef>
              <a:spcAft>
                <a:spcPts val="1200"/>
              </a:spcAft>
              <a:buClr>
                <a:schemeClr val="dk1"/>
              </a:buClr>
              <a:buSzPts val="1100"/>
              <a:buFont typeface="Arial"/>
              <a:buNone/>
            </a:pPr>
            <a:r>
              <a:rPr lang="en" sz="1800">
                <a:solidFill>
                  <a:schemeClr val="dk1"/>
                </a:solidFill>
              </a:rPr>
              <a:t>In sports your team is your family, in PGA Family Golf, your family is your team</a:t>
            </a:r>
            <a:endParaRPr/>
          </a:p>
        </p:txBody>
      </p:sp>
      <p:sp>
        <p:nvSpPr>
          <p:cNvPr id="75" name="Google Shape;75;p15"/>
          <p:cNvSpPr txBox="1"/>
          <p:nvPr/>
        </p:nvSpPr>
        <p:spPr>
          <a:xfrm>
            <a:off x="203850" y="1963750"/>
            <a:ext cx="8736300" cy="26229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0"/>
              </a:spcAft>
              <a:buNone/>
            </a:pPr>
            <a:r>
              <a:rPr b="1" lang="en" sz="4800">
                <a:solidFill>
                  <a:schemeClr val="lt1"/>
                </a:solidFill>
                <a:latin typeface="Roboto"/>
                <a:ea typeface="Roboto"/>
                <a:cs typeface="Roboto"/>
                <a:sym typeface="Roboto"/>
              </a:rPr>
              <a:t>In sports, your team is your family. With PGA Family</a:t>
            </a:r>
            <a:r>
              <a:rPr b="1" lang="en" sz="4800">
                <a:solidFill>
                  <a:schemeClr val="lt1"/>
                </a:solidFill>
                <a:latin typeface="Roboto"/>
                <a:ea typeface="Roboto"/>
                <a:cs typeface="Roboto"/>
                <a:sym typeface="Roboto"/>
              </a:rPr>
              <a:t> Golf</a:t>
            </a:r>
            <a:r>
              <a:rPr b="1" lang="en" sz="4800">
                <a:solidFill>
                  <a:schemeClr val="lt1"/>
                </a:solidFill>
                <a:latin typeface="Roboto"/>
                <a:ea typeface="Roboto"/>
                <a:cs typeface="Roboto"/>
                <a:sym typeface="Roboto"/>
              </a:rPr>
              <a:t>, your </a:t>
            </a:r>
            <a:r>
              <a:rPr b="1" lang="en" sz="4800">
                <a:solidFill>
                  <a:srgbClr val="00FFFF"/>
                </a:solidFill>
                <a:latin typeface="Roboto"/>
                <a:ea typeface="Roboto"/>
                <a:cs typeface="Roboto"/>
                <a:sym typeface="Roboto"/>
              </a:rPr>
              <a:t>family is your team.</a:t>
            </a:r>
            <a:endParaRPr sz="4800">
              <a:solidFill>
                <a:srgbClr val="00FFFF"/>
              </a:solidFill>
            </a:endParaRPr>
          </a:p>
        </p:txBody>
      </p:sp>
      <p:pic>
        <p:nvPicPr>
          <p:cNvPr id="76" name="Google Shape;76;p15"/>
          <p:cNvPicPr preferRelativeResize="0"/>
          <p:nvPr/>
        </p:nvPicPr>
        <p:blipFill>
          <a:blip r:embed="rId3">
            <a:alphaModFix/>
          </a:blip>
          <a:stretch>
            <a:fillRect/>
          </a:stretch>
        </p:blipFill>
        <p:spPr>
          <a:xfrm>
            <a:off x="329375" y="3511400"/>
            <a:ext cx="784900" cy="784900"/>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42"/>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Product Recommendations</a:t>
            </a:r>
            <a:endParaRPr/>
          </a:p>
        </p:txBody>
      </p:sp>
      <p:sp>
        <p:nvSpPr>
          <p:cNvPr id="304" name="Google Shape;304;p42"/>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Attributes:</a:t>
            </a:r>
            <a:r>
              <a:rPr lang="en"/>
              <a:t>  Location —&gt; Have courses nationwide with PGA Family program established at many courses accessible to all areas.</a:t>
            </a:r>
            <a:endParaRPr/>
          </a:p>
          <a:p>
            <a:pPr indent="0" lvl="0" marL="0" rtl="0" algn="l">
              <a:spcBef>
                <a:spcPts val="1200"/>
              </a:spcBef>
              <a:spcAft>
                <a:spcPts val="0"/>
              </a:spcAft>
              <a:buNone/>
            </a:pPr>
            <a:r>
              <a:t/>
            </a:r>
            <a:endParaRPr/>
          </a:p>
          <a:p>
            <a:pPr indent="0" lvl="0" marL="0" rtl="0" algn="l">
              <a:spcBef>
                <a:spcPts val="1200"/>
              </a:spcBef>
              <a:spcAft>
                <a:spcPts val="0"/>
              </a:spcAft>
              <a:buNone/>
            </a:pPr>
            <a:r>
              <a:rPr b="1" lang="en"/>
              <a:t>Consequences:</a:t>
            </a:r>
            <a:r>
              <a:rPr lang="en"/>
              <a:t> Adventure —&gt; Provide innovative technology to engage families and enhance the experience.</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b="1" lang="en"/>
              <a:t>Value:</a:t>
            </a:r>
            <a:r>
              <a:rPr lang="en"/>
              <a:t> Fun and Enjoyment —&gt; Have stations </a:t>
            </a:r>
            <a:r>
              <a:rPr lang="en"/>
              <a:t>across</a:t>
            </a:r>
            <a:r>
              <a:rPr lang="en"/>
              <a:t> golf courses for families to have a fun and memorable experience.</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43"/>
          <p:cNvSpPr txBox="1"/>
          <p:nvPr>
            <p:ph type="ctrTitle"/>
          </p:nvPr>
        </p:nvSpPr>
        <p:spPr>
          <a:xfrm>
            <a:off x="821550" y="2058600"/>
            <a:ext cx="4781400" cy="10263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QUESTIONS?</a:t>
            </a:r>
            <a:endParaRPr/>
          </a:p>
        </p:txBody>
      </p:sp>
      <p:pic>
        <p:nvPicPr>
          <p:cNvPr id="310" name="Google Shape;310;p43"/>
          <p:cNvPicPr preferRelativeResize="0"/>
          <p:nvPr/>
        </p:nvPicPr>
        <p:blipFill>
          <a:blip r:embed="rId3">
            <a:alphaModFix/>
          </a:blip>
          <a:stretch>
            <a:fillRect/>
          </a:stretch>
        </p:blipFill>
        <p:spPr>
          <a:xfrm>
            <a:off x="4572000" y="-12"/>
            <a:ext cx="4211725" cy="4211725"/>
          </a:xfrm>
          <a:prstGeom prst="rect">
            <a:avLst/>
          </a:prstGeom>
          <a:noFill/>
          <a:ln>
            <a:noFill/>
          </a:ln>
        </p:spPr>
      </p:pic>
      <p:pic>
        <p:nvPicPr>
          <p:cNvPr id="311" name="Google Shape;311;p43"/>
          <p:cNvPicPr preferRelativeResize="0"/>
          <p:nvPr/>
        </p:nvPicPr>
        <p:blipFill>
          <a:blip r:embed="rId4">
            <a:alphaModFix/>
          </a:blip>
          <a:stretch>
            <a:fillRect/>
          </a:stretch>
        </p:blipFill>
        <p:spPr>
          <a:xfrm>
            <a:off x="433175" y="3287775"/>
            <a:ext cx="784900" cy="784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mph" presetID="8" presetSubtype="0">
                                  <p:stCondLst>
                                    <p:cond delay="0"/>
                                  </p:stCondLst>
                                  <p:childTnLst>
                                    <p:animRot by="-21600000">
                                      <p:cBhvr>
                                        <p:cTn dur="1000" fill="hold"/>
                                        <p:tgtEl>
                                          <p:spTgt spid="310"/>
                                        </p:tgtEl>
                                        <p:attrNameLst>
                                          <p:attrName>r</p:attrName>
                                        </p:attrNameLst>
                                      </p:cBhvr>
                                    </p:animRo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Case Focus</a:t>
            </a:r>
            <a:endParaRPr/>
          </a:p>
        </p:txBody>
      </p:sp>
      <p:sp>
        <p:nvSpPr>
          <p:cNvPr id="82" name="Google Shape;82;p16"/>
          <p:cNvSpPr txBox="1"/>
          <p:nvPr>
            <p:ph idx="1" type="body"/>
          </p:nvPr>
        </p:nvSpPr>
        <p:spPr>
          <a:xfrm>
            <a:off x="311700" y="1171600"/>
            <a:ext cx="8520600" cy="3397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dk1"/>
                </a:solidFill>
              </a:rPr>
              <a:t>PGA of America is having d</a:t>
            </a:r>
            <a:r>
              <a:rPr lang="en">
                <a:solidFill>
                  <a:schemeClr val="dk1"/>
                </a:solidFill>
              </a:rPr>
              <a:t>ifficulty getting PGA professionals to </a:t>
            </a:r>
            <a:r>
              <a:rPr lang="en">
                <a:solidFill>
                  <a:schemeClr val="dk1"/>
                </a:solidFill>
              </a:rPr>
              <a:t>adopt</a:t>
            </a:r>
            <a:r>
              <a:rPr lang="en">
                <a:solidFill>
                  <a:schemeClr val="dk1"/>
                </a:solidFill>
              </a:rPr>
              <a:t> the PGA Family program at their local course.</a:t>
            </a:r>
            <a:endParaRPr>
              <a:solidFill>
                <a:schemeClr val="dk1"/>
              </a:solidFill>
            </a:endParaRPr>
          </a:p>
          <a:p>
            <a:pPr indent="0" lvl="0" marL="0" rtl="0" algn="l">
              <a:spcBef>
                <a:spcPts val="1200"/>
              </a:spcBef>
              <a:spcAft>
                <a:spcPts val="0"/>
              </a:spcAft>
              <a:buNone/>
            </a:pPr>
            <a:r>
              <a:t/>
            </a:r>
            <a:endParaRPr>
              <a:solidFill>
                <a:schemeClr val="dk1"/>
              </a:solidFill>
            </a:endParaRPr>
          </a:p>
          <a:p>
            <a:pPr indent="0" lvl="0" marL="0" rtl="0" algn="l">
              <a:spcBef>
                <a:spcPts val="1200"/>
              </a:spcBef>
              <a:spcAft>
                <a:spcPts val="0"/>
              </a:spcAft>
              <a:buNone/>
            </a:pPr>
            <a:r>
              <a:rPr lang="en">
                <a:solidFill>
                  <a:schemeClr val="dk1"/>
                </a:solidFill>
              </a:rPr>
              <a:t>Some PGA professionals are doing one of the following:</a:t>
            </a:r>
            <a:endParaRPr>
              <a:solidFill>
                <a:schemeClr val="dk1"/>
              </a:solidFill>
            </a:endParaRPr>
          </a:p>
          <a:p>
            <a:pPr indent="-342900" lvl="0" marL="457200" rtl="0" algn="l">
              <a:spcBef>
                <a:spcPts val="1200"/>
              </a:spcBef>
              <a:spcAft>
                <a:spcPts val="0"/>
              </a:spcAft>
              <a:buClr>
                <a:schemeClr val="dk1"/>
              </a:buClr>
              <a:buSzPts val="1800"/>
              <a:buAutoNum type="arabicPeriod"/>
            </a:pPr>
            <a:r>
              <a:rPr b="1" lang="en">
                <a:solidFill>
                  <a:schemeClr val="dk1"/>
                </a:solidFill>
              </a:rPr>
              <a:t>Adopting the program under the PGA Family logo</a:t>
            </a:r>
            <a:endParaRPr b="1">
              <a:solidFill>
                <a:schemeClr val="dk1"/>
              </a:solidFill>
            </a:endParaRPr>
          </a:p>
          <a:p>
            <a:pPr indent="-342900" lvl="0" marL="457200" rtl="0" algn="l">
              <a:spcBef>
                <a:spcPts val="0"/>
              </a:spcBef>
              <a:spcAft>
                <a:spcPts val="0"/>
              </a:spcAft>
              <a:buClr>
                <a:schemeClr val="dk1"/>
              </a:buClr>
              <a:buSzPts val="1800"/>
              <a:buAutoNum type="arabicPeriod"/>
            </a:pPr>
            <a:r>
              <a:rPr lang="en">
                <a:solidFill>
                  <a:schemeClr val="dk1"/>
                </a:solidFill>
              </a:rPr>
              <a:t>Adopting the program as a separate program not under the PGA Family logo</a:t>
            </a:r>
            <a:endParaRPr>
              <a:solidFill>
                <a:schemeClr val="dk1"/>
              </a:solidFill>
            </a:endParaRPr>
          </a:p>
          <a:p>
            <a:pPr indent="-342900" lvl="0" marL="457200" rtl="0" algn="l">
              <a:spcBef>
                <a:spcPts val="0"/>
              </a:spcBef>
              <a:spcAft>
                <a:spcPts val="0"/>
              </a:spcAft>
              <a:buClr>
                <a:schemeClr val="dk1"/>
              </a:buClr>
              <a:buSzPts val="1800"/>
              <a:buAutoNum type="arabicPeriod"/>
            </a:pPr>
            <a:r>
              <a:rPr lang="en">
                <a:solidFill>
                  <a:schemeClr val="dk1"/>
                </a:solidFill>
              </a:rPr>
              <a:t>Not adopting the program in any form</a:t>
            </a:r>
            <a:endParaRPr>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7"/>
          <p:cNvSpPr txBox="1"/>
          <p:nvPr>
            <p:ph type="ctrTitle"/>
          </p:nvPr>
        </p:nvSpPr>
        <p:spPr>
          <a:xfrm>
            <a:off x="241650" y="762550"/>
            <a:ext cx="5571300" cy="25215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a:t>Making PGA Family Something Bigger</a:t>
            </a:r>
            <a:endParaRPr/>
          </a:p>
        </p:txBody>
      </p:sp>
      <p:sp>
        <p:nvSpPr>
          <p:cNvPr id="88" name="Google Shape;88;p17"/>
          <p:cNvSpPr txBox="1"/>
          <p:nvPr>
            <p:ph idx="1" type="subTitle"/>
          </p:nvPr>
        </p:nvSpPr>
        <p:spPr>
          <a:xfrm>
            <a:off x="311700" y="3786625"/>
            <a:ext cx="5151300" cy="792600"/>
          </a:xfrm>
          <a:prstGeom prst="rect">
            <a:avLst/>
          </a:prstGeom>
        </p:spPr>
        <p:txBody>
          <a:bodyPr anchorCtr="0" anchor="t" bIns="91425" lIns="91425" spcFirstLastPara="1" rIns="91425" wrap="square" tIns="91425">
            <a:normAutofit fontScale="47500" lnSpcReduction="20000"/>
          </a:bodyPr>
          <a:lstStyle/>
          <a:p>
            <a:pPr indent="-300990" lvl="0" marL="457200" rtl="0" algn="l">
              <a:spcBef>
                <a:spcPts val="0"/>
              </a:spcBef>
              <a:spcAft>
                <a:spcPts val="0"/>
              </a:spcAft>
              <a:buClr>
                <a:schemeClr val="lt1"/>
              </a:buClr>
              <a:buSzPct val="100000"/>
              <a:buAutoNum type="arabicPeriod"/>
            </a:pPr>
            <a:r>
              <a:rPr lang="en">
                <a:solidFill>
                  <a:schemeClr val="lt1"/>
                </a:solidFill>
              </a:rPr>
              <a:t>Motivate PGA Professionals</a:t>
            </a:r>
            <a:endParaRPr>
              <a:solidFill>
                <a:schemeClr val="lt1"/>
              </a:solidFill>
            </a:endParaRPr>
          </a:p>
          <a:p>
            <a:pPr indent="0" lvl="0" marL="0" rtl="0" algn="l">
              <a:spcBef>
                <a:spcPts val="0"/>
              </a:spcBef>
              <a:spcAft>
                <a:spcPts val="0"/>
              </a:spcAft>
              <a:buNone/>
            </a:pPr>
            <a:r>
              <a:t/>
            </a:r>
            <a:endParaRPr>
              <a:solidFill>
                <a:schemeClr val="lt1"/>
              </a:solidFill>
            </a:endParaRPr>
          </a:p>
          <a:p>
            <a:pPr indent="-300990" lvl="0" marL="457200" rtl="0" algn="l">
              <a:spcBef>
                <a:spcPts val="0"/>
              </a:spcBef>
              <a:spcAft>
                <a:spcPts val="0"/>
              </a:spcAft>
              <a:buClr>
                <a:schemeClr val="lt1"/>
              </a:buClr>
              <a:buSzPct val="100000"/>
              <a:buAutoNum type="arabicPeriod"/>
            </a:pPr>
            <a:r>
              <a:rPr lang="en">
                <a:solidFill>
                  <a:schemeClr val="lt1"/>
                </a:solidFill>
              </a:rPr>
              <a:t>Implement the program at their local course under PGA Family Logo</a:t>
            </a:r>
            <a:endParaRPr>
              <a:solidFill>
                <a:schemeClr val="lt1"/>
              </a:solidFill>
            </a:endParaRPr>
          </a:p>
          <a:p>
            <a:pPr indent="0" lvl="0" marL="0" rtl="0" algn="l">
              <a:spcBef>
                <a:spcPts val="0"/>
              </a:spcBef>
              <a:spcAft>
                <a:spcPts val="0"/>
              </a:spcAft>
              <a:buNone/>
            </a:pPr>
            <a:r>
              <a:t/>
            </a:r>
            <a:endParaRPr>
              <a:solidFill>
                <a:schemeClr val="lt1"/>
              </a:solidFill>
            </a:endParaRPr>
          </a:p>
        </p:txBody>
      </p:sp>
      <p:pic>
        <p:nvPicPr>
          <p:cNvPr id="89" name="Google Shape;89;p17"/>
          <p:cNvPicPr preferRelativeResize="0"/>
          <p:nvPr/>
        </p:nvPicPr>
        <p:blipFill>
          <a:blip r:embed="rId3">
            <a:alphaModFix/>
          </a:blip>
          <a:stretch>
            <a:fillRect/>
          </a:stretch>
        </p:blipFill>
        <p:spPr>
          <a:xfrm>
            <a:off x="4821925" y="-12"/>
            <a:ext cx="4211725" cy="4211725"/>
          </a:xfrm>
          <a:prstGeom prst="rect">
            <a:avLst/>
          </a:prstGeom>
          <a:noFill/>
          <a:ln>
            <a:noFill/>
          </a:ln>
        </p:spPr>
      </p:pic>
      <p:pic>
        <p:nvPicPr>
          <p:cNvPr id="90" name="Google Shape;90;p17"/>
          <p:cNvPicPr preferRelativeResize="0"/>
          <p:nvPr/>
        </p:nvPicPr>
        <p:blipFill>
          <a:blip r:embed="rId4">
            <a:alphaModFix/>
          </a:blip>
          <a:stretch>
            <a:fillRect/>
          </a:stretch>
        </p:blipFill>
        <p:spPr>
          <a:xfrm>
            <a:off x="629225" y="3373725"/>
            <a:ext cx="412900" cy="412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89"/>
                                        </p:tgtEl>
                                        <p:attrNameLst>
                                          <p:attrName>style.visibility</p:attrName>
                                        </p:attrNameLst>
                                      </p:cBhvr>
                                      <p:to>
                                        <p:strVal val="visible"/>
                                      </p:to>
                                    </p:set>
                                    <p:anim calcmode="lin" valueType="num">
                                      <p:cBhvr additive="base">
                                        <p:cTn dur="500"/>
                                        <p:tgtEl>
                                          <p:spTgt spid="8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8"/>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Fan Journey</a:t>
            </a:r>
            <a:endParaRPr/>
          </a:p>
        </p:txBody>
      </p:sp>
      <p:grpSp>
        <p:nvGrpSpPr>
          <p:cNvPr id="96" name="Google Shape;96;p18"/>
          <p:cNvGrpSpPr/>
          <p:nvPr/>
        </p:nvGrpSpPr>
        <p:grpSpPr>
          <a:xfrm>
            <a:off x="641803" y="1473034"/>
            <a:ext cx="2069584" cy="3292446"/>
            <a:chOff x="1083025" y="1574025"/>
            <a:chExt cx="1834900" cy="2315200"/>
          </a:xfrm>
        </p:grpSpPr>
        <p:sp>
          <p:nvSpPr>
            <p:cNvPr id="97" name="Google Shape;97;p18"/>
            <p:cNvSpPr txBox="1"/>
            <p:nvPr/>
          </p:nvSpPr>
          <p:spPr>
            <a:xfrm>
              <a:off x="1604274" y="1574025"/>
              <a:ext cx="624300" cy="24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800">
                  <a:solidFill>
                    <a:srgbClr val="0C57D3"/>
                  </a:solidFill>
                  <a:latin typeface="Roboto"/>
                  <a:ea typeface="Roboto"/>
                  <a:cs typeface="Roboto"/>
                  <a:sym typeface="Roboto"/>
                </a:rPr>
                <a:t>Beginner</a:t>
              </a:r>
              <a:endParaRPr sz="800">
                <a:solidFill>
                  <a:srgbClr val="0C57D3"/>
                </a:solidFill>
                <a:latin typeface="Roboto"/>
                <a:ea typeface="Roboto"/>
                <a:cs typeface="Roboto"/>
                <a:sym typeface="Roboto"/>
              </a:endParaRPr>
            </a:p>
          </p:txBody>
        </p:sp>
        <p:sp>
          <p:nvSpPr>
            <p:cNvPr id="98" name="Google Shape;98;p18"/>
            <p:cNvSpPr txBox="1"/>
            <p:nvPr/>
          </p:nvSpPr>
          <p:spPr>
            <a:xfrm>
              <a:off x="1235825" y="2695025"/>
              <a:ext cx="1505100" cy="446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000">
                  <a:solidFill>
                    <a:srgbClr val="0C57D3"/>
                  </a:solidFill>
                  <a:latin typeface="Roboto"/>
                  <a:ea typeface="Roboto"/>
                  <a:cs typeface="Roboto"/>
                  <a:sym typeface="Roboto"/>
                </a:rPr>
                <a:t>Awareness</a:t>
              </a:r>
              <a:endParaRPr b="1" sz="1000">
                <a:solidFill>
                  <a:srgbClr val="0C57D3"/>
                </a:solidFill>
                <a:latin typeface="Roboto"/>
                <a:ea typeface="Roboto"/>
                <a:cs typeface="Roboto"/>
                <a:sym typeface="Roboto"/>
              </a:endParaRPr>
            </a:p>
          </p:txBody>
        </p:sp>
        <p:sp>
          <p:nvSpPr>
            <p:cNvPr id="99" name="Google Shape;99;p18"/>
            <p:cNvSpPr txBox="1"/>
            <p:nvPr/>
          </p:nvSpPr>
          <p:spPr>
            <a:xfrm>
              <a:off x="1215700" y="3151825"/>
              <a:ext cx="1545600" cy="73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800">
                  <a:solidFill>
                    <a:srgbClr val="0C57D3"/>
                  </a:solidFill>
                  <a:latin typeface="Roboto"/>
                  <a:ea typeface="Roboto"/>
                  <a:cs typeface="Roboto"/>
                  <a:sym typeface="Roboto"/>
                </a:rPr>
                <a:t>Person who may not have golfed before gets convinced to come to PGA Family event.</a:t>
              </a:r>
              <a:endParaRPr sz="800">
                <a:solidFill>
                  <a:srgbClr val="0C57D3"/>
                </a:solidFill>
                <a:latin typeface="Roboto"/>
                <a:ea typeface="Roboto"/>
                <a:cs typeface="Roboto"/>
                <a:sym typeface="Roboto"/>
              </a:endParaRPr>
            </a:p>
          </p:txBody>
        </p:sp>
        <p:cxnSp>
          <p:nvCxnSpPr>
            <p:cNvPr id="100" name="Google Shape;100;p18"/>
            <p:cNvCxnSpPr/>
            <p:nvPr/>
          </p:nvCxnSpPr>
          <p:spPr>
            <a:xfrm>
              <a:off x="2180202" y="1695421"/>
              <a:ext cx="718500" cy="741900"/>
            </a:xfrm>
            <a:prstGeom prst="straightConnector1">
              <a:avLst/>
            </a:prstGeom>
            <a:noFill/>
            <a:ln cap="flat" cmpd="sng" w="9525">
              <a:solidFill>
                <a:srgbClr val="0D5CDF"/>
              </a:solidFill>
              <a:prstDash val="solid"/>
              <a:round/>
              <a:headEnd len="sm" w="sm" type="none"/>
              <a:tailEnd len="sm" w="sm" type="none"/>
            </a:ln>
          </p:spPr>
        </p:cxnSp>
        <p:sp>
          <p:nvSpPr>
            <p:cNvPr id="101" name="Google Shape;101;p18"/>
            <p:cNvSpPr/>
            <p:nvPr/>
          </p:nvSpPr>
          <p:spPr>
            <a:xfrm flipH="1">
              <a:off x="1083025" y="2306625"/>
              <a:ext cx="1834800" cy="143400"/>
            </a:xfrm>
            <a:prstGeom prst="parallelogram">
              <a:avLst>
                <a:gd fmla="val 96952" name="adj"/>
              </a:avLst>
            </a:prstGeom>
            <a:solidFill>
              <a:srgbClr val="0D5C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02" name="Google Shape;102;p18"/>
            <p:cNvSpPr/>
            <p:nvPr/>
          </p:nvSpPr>
          <p:spPr>
            <a:xfrm>
              <a:off x="1083125" y="2460449"/>
              <a:ext cx="1834800" cy="143400"/>
            </a:xfrm>
            <a:prstGeom prst="parallelogram">
              <a:avLst>
                <a:gd fmla="val 96952" name="adj"/>
              </a:avLst>
            </a:prstGeom>
            <a:solidFill>
              <a:srgbClr val="094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 name="Google Shape;103;p18"/>
          <p:cNvGrpSpPr/>
          <p:nvPr/>
        </p:nvGrpSpPr>
        <p:grpSpPr>
          <a:xfrm>
            <a:off x="2569360" y="1473034"/>
            <a:ext cx="2069584" cy="3292446"/>
            <a:chOff x="1083025" y="1574025"/>
            <a:chExt cx="1834900" cy="2315200"/>
          </a:xfrm>
        </p:grpSpPr>
        <p:sp>
          <p:nvSpPr>
            <p:cNvPr id="104" name="Google Shape;104;p18"/>
            <p:cNvSpPr txBox="1"/>
            <p:nvPr/>
          </p:nvSpPr>
          <p:spPr>
            <a:xfrm>
              <a:off x="1604274" y="1574025"/>
              <a:ext cx="624300" cy="24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t/>
              </a:r>
              <a:endParaRPr sz="800">
                <a:solidFill>
                  <a:srgbClr val="0C57D3"/>
                </a:solidFill>
                <a:latin typeface="Roboto"/>
                <a:ea typeface="Roboto"/>
                <a:cs typeface="Roboto"/>
                <a:sym typeface="Roboto"/>
              </a:endParaRPr>
            </a:p>
          </p:txBody>
        </p:sp>
        <p:sp>
          <p:nvSpPr>
            <p:cNvPr id="105" name="Google Shape;105;p18"/>
            <p:cNvSpPr txBox="1"/>
            <p:nvPr/>
          </p:nvSpPr>
          <p:spPr>
            <a:xfrm>
              <a:off x="1235825" y="2695025"/>
              <a:ext cx="1505100" cy="446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000">
                  <a:solidFill>
                    <a:srgbClr val="0C57D3"/>
                  </a:solidFill>
                  <a:latin typeface="Roboto"/>
                  <a:ea typeface="Roboto"/>
                  <a:cs typeface="Roboto"/>
                  <a:sym typeface="Roboto"/>
                </a:rPr>
                <a:t>Attractiveness</a:t>
              </a:r>
              <a:endParaRPr b="1" sz="1000">
                <a:solidFill>
                  <a:srgbClr val="0C57D3"/>
                </a:solidFill>
                <a:latin typeface="Roboto"/>
                <a:ea typeface="Roboto"/>
                <a:cs typeface="Roboto"/>
                <a:sym typeface="Roboto"/>
              </a:endParaRPr>
            </a:p>
          </p:txBody>
        </p:sp>
        <p:sp>
          <p:nvSpPr>
            <p:cNvPr id="106" name="Google Shape;106;p18"/>
            <p:cNvSpPr txBox="1"/>
            <p:nvPr/>
          </p:nvSpPr>
          <p:spPr>
            <a:xfrm>
              <a:off x="1215700" y="3151825"/>
              <a:ext cx="1545600" cy="73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800">
                  <a:solidFill>
                    <a:srgbClr val="0C57D3"/>
                  </a:solidFill>
                  <a:latin typeface="Roboto"/>
                  <a:ea typeface="Roboto"/>
                  <a:cs typeface="Roboto"/>
                  <a:sym typeface="Roboto"/>
                </a:rPr>
                <a:t>Developing perception by</a:t>
              </a:r>
              <a:r>
                <a:rPr lang="en" sz="800">
                  <a:solidFill>
                    <a:srgbClr val="0C57D3"/>
                  </a:solidFill>
                  <a:latin typeface="Roboto"/>
                  <a:ea typeface="Roboto"/>
                  <a:cs typeface="Roboto"/>
                  <a:sym typeface="Roboto"/>
                </a:rPr>
                <a:t> playing the mini games &amp; tournament.</a:t>
              </a:r>
              <a:endParaRPr sz="800">
                <a:solidFill>
                  <a:srgbClr val="0C57D3"/>
                </a:solidFill>
                <a:latin typeface="Roboto"/>
                <a:ea typeface="Roboto"/>
                <a:cs typeface="Roboto"/>
                <a:sym typeface="Roboto"/>
              </a:endParaRPr>
            </a:p>
          </p:txBody>
        </p:sp>
        <p:cxnSp>
          <p:nvCxnSpPr>
            <p:cNvPr id="107" name="Google Shape;107;p18"/>
            <p:cNvCxnSpPr/>
            <p:nvPr/>
          </p:nvCxnSpPr>
          <p:spPr>
            <a:xfrm>
              <a:off x="2180202" y="1695421"/>
              <a:ext cx="718500" cy="741900"/>
            </a:xfrm>
            <a:prstGeom prst="straightConnector1">
              <a:avLst/>
            </a:prstGeom>
            <a:noFill/>
            <a:ln cap="flat" cmpd="sng" w="9525">
              <a:solidFill>
                <a:srgbClr val="0D5CDF"/>
              </a:solidFill>
              <a:prstDash val="solid"/>
              <a:round/>
              <a:headEnd len="sm" w="sm" type="none"/>
              <a:tailEnd len="sm" w="sm" type="none"/>
            </a:ln>
          </p:spPr>
        </p:cxnSp>
        <p:sp>
          <p:nvSpPr>
            <p:cNvPr id="108" name="Google Shape;108;p18"/>
            <p:cNvSpPr/>
            <p:nvPr/>
          </p:nvSpPr>
          <p:spPr>
            <a:xfrm flipH="1">
              <a:off x="1083025" y="2306625"/>
              <a:ext cx="1834800" cy="143400"/>
            </a:xfrm>
            <a:prstGeom prst="parallelogram">
              <a:avLst>
                <a:gd fmla="val 96952" name="adj"/>
              </a:avLst>
            </a:prstGeom>
            <a:solidFill>
              <a:srgbClr val="0D5C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09" name="Google Shape;109;p18"/>
            <p:cNvSpPr/>
            <p:nvPr/>
          </p:nvSpPr>
          <p:spPr>
            <a:xfrm>
              <a:off x="1083125" y="2460449"/>
              <a:ext cx="1834800" cy="143400"/>
            </a:xfrm>
            <a:prstGeom prst="parallelogram">
              <a:avLst>
                <a:gd fmla="val 96952" name="adj"/>
              </a:avLst>
            </a:prstGeom>
            <a:solidFill>
              <a:srgbClr val="094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 name="Google Shape;110;p18"/>
          <p:cNvGrpSpPr/>
          <p:nvPr/>
        </p:nvGrpSpPr>
        <p:grpSpPr>
          <a:xfrm>
            <a:off x="4500184" y="1472022"/>
            <a:ext cx="2069584" cy="3292446"/>
            <a:chOff x="1083025" y="1574025"/>
            <a:chExt cx="1834900" cy="2315200"/>
          </a:xfrm>
        </p:grpSpPr>
        <p:sp>
          <p:nvSpPr>
            <p:cNvPr id="111" name="Google Shape;111;p18"/>
            <p:cNvSpPr txBox="1"/>
            <p:nvPr/>
          </p:nvSpPr>
          <p:spPr>
            <a:xfrm>
              <a:off x="1604274" y="1574025"/>
              <a:ext cx="624300" cy="24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rPr lang="en" sz="800">
                  <a:solidFill>
                    <a:srgbClr val="858585"/>
                  </a:solidFill>
                  <a:latin typeface="Roboto"/>
                  <a:ea typeface="Roboto"/>
                  <a:cs typeface="Roboto"/>
                  <a:sym typeface="Roboto"/>
                </a:rPr>
                <a:t>Parent</a:t>
              </a:r>
              <a:endParaRPr sz="800">
                <a:solidFill>
                  <a:srgbClr val="858585"/>
                </a:solidFill>
                <a:latin typeface="Roboto"/>
                <a:ea typeface="Roboto"/>
                <a:cs typeface="Roboto"/>
                <a:sym typeface="Roboto"/>
              </a:endParaRPr>
            </a:p>
          </p:txBody>
        </p:sp>
        <p:sp>
          <p:nvSpPr>
            <p:cNvPr id="112" name="Google Shape;112;p18"/>
            <p:cNvSpPr txBox="1"/>
            <p:nvPr/>
          </p:nvSpPr>
          <p:spPr>
            <a:xfrm>
              <a:off x="1235825" y="2695025"/>
              <a:ext cx="1505100" cy="446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000">
                  <a:solidFill>
                    <a:srgbClr val="858585"/>
                  </a:solidFill>
                  <a:latin typeface="Roboto"/>
                  <a:ea typeface="Roboto"/>
                  <a:cs typeface="Roboto"/>
                  <a:sym typeface="Roboto"/>
                </a:rPr>
                <a:t>Attachment</a:t>
              </a:r>
              <a:endParaRPr b="1" sz="1000">
                <a:solidFill>
                  <a:srgbClr val="858585"/>
                </a:solidFill>
                <a:latin typeface="Roboto"/>
                <a:ea typeface="Roboto"/>
                <a:cs typeface="Roboto"/>
                <a:sym typeface="Roboto"/>
              </a:endParaRPr>
            </a:p>
          </p:txBody>
        </p:sp>
        <p:sp>
          <p:nvSpPr>
            <p:cNvPr id="113" name="Google Shape;113;p18"/>
            <p:cNvSpPr txBox="1"/>
            <p:nvPr/>
          </p:nvSpPr>
          <p:spPr>
            <a:xfrm>
              <a:off x="1215700" y="3151825"/>
              <a:ext cx="1545600" cy="73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800">
                  <a:solidFill>
                    <a:srgbClr val="858585"/>
                  </a:solidFill>
                  <a:latin typeface="Roboto"/>
                  <a:ea typeface="Roboto"/>
                  <a:cs typeface="Roboto"/>
                  <a:sym typeface="Roboto"/>
                </a:rPr>
                <a:t>Attending a single PGA Family event.</a:t>
              </a:r>
              <a:endParaRPr sz="800">
                <a:solidFill>
                  <a:srgbClr val="858585"/>
                </a:solidFill>
                <a:latin typeface="Roboto"/>
                <a:ea typeface="Roboto"/>
                <a:cs typeface="Roboto"/>
                <a:sym typeface="Roboto"/>
              </a:endParaRPr>
            </a:p>
          </p:txBody>
        </p:sp>
        <p:cxnSp>
          <p:nvCxnSpPr>
            <p:cNvPr id="114" name="Google Shape;114;p18"/>
            <p:cNvCxnSpPr/>
            <p:nvPr/>
          </p:nvCxnSpPr>
          <p:spPr>
            <a:xfrm>
              <a:off x="2180202" y="1695421"/>
              <a:ext cx="718500" cy="741900"/>
            </a:xfrm>
            <a:prstGeom prst="straightConnector1">
              <a:avLst/>
            </a:prstGeom>
            <a:noFill/>
            <a:ln cap="flat" cmpd="sng" w="9525">
              <a:solidFill>
                <a:srgbClr val="C2C2C2"/>
              </a:solidFill>
              <a:prstDash val="solid"/>
              <a:round/>
              <a:headEnd len="sm" w="sm" type="none"/>
              <a:tailEnd len="sm" w="sm" type="none"/>
            </a:ln>
          </p:spPr>
        </p:cxnSp>
        <p:sp>
          <p:nvSpPr>
            <p:cNvPr id="115" name="Google Shape;115;p18"/>
            <p:cNvSpPr/>
            <p:nvPr/>
          </p:nvSpPr>
          <p:spPr>
            <a:xfrm flipH="1">
              <a:off x="1083025" y="2306625"/>
              <a:ext cx="1834800" cy="143400"/>
            </a:xfrm>
            <a:prstGeom prst="parallelogram">
              <a:avLst>
                <a:gd fmla="val 96952" name="adj"/>
              </a:avLst>
            </a:pr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16" name="Google Shape;116;p18"/>
            <p:cNvSpPr/>
            <p:nvPr/>
          </p:nvSpPr>
          <p:spPr>
            <a:xfrm>
              <a:off x="1083125" y="2460449"/>
              <a:ext cx="1834800" cy="143400"/>
            </a:xfrm>
            <a:prstGeom prst="parallelogram">
              <a:avLst>
                <a:gd fmla="val 96952" name="adj"/>
              </a:avLst>
            </a:prstGeom>
            <a:solidFill>
              <a:srgbClr val="8585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 name="Google Shape;117;p18"/>
          <p:cNvGrpSpPr/>
          <p:nvPr/>
        </p:nvGrpSpPr>
        <p:grpSpPr>
          <a:xfrm>
            <a:off x="6432608" y="1472007"/>
            <a:ext cx="2069584" cy="3292446"/>
            <a:chOff x="1083025" y="1574025"/>
            <a:chExt cx="1834900" cy="2315200"/>
          </a:xfrm>
        </p:grpSpPr>
        <p:sp>
          <p:nvSpPr>
            <p:cNvPr id="118" name="Google Shape;118;p18"/>
            <p:cNvSpPr txBox="1"/>
            <p:nvPr/>
          </p:nvSpPr>
          <p:spPr>
            <a:xfrm>
              <a:off x="1604274" y="1574025"/>
              <a:ext cx="624300" cy="2412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1600"/>
                </a:spcAft>
                <a:buNone/>
              </a:pPr>
              <a:r>
                <a:t/>
              </a:r>
              <a:endParaRPr sz="800">
                <a:solidFill>
                  <a:srgbClr val="858585"/>
                </a:solidFill>
                <a:latin typeface="Roboto"/>
                <a:ea typeface="Roboto"/>
                <a:cs typeface="Roboto"/>
                <a:sym typeface="Roboto"/>
              </a:endParaRPr>
            </a:p>
          </p:txBody>
        </p:sp>
        <p:sp>
          <p:nvSpPr>
            <p:cNvPr id="119" name="Google Shape;119;p18"/>
            <p:cNvSpPr txBox="1"/>
            <p:nvPr/>
          </p:nvSpPr>
          <p:spPr>
            <a:xfrm>
              <a:off x="1235825" y="2695025"/>
              <a:ext cx="1505100" cy="4464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b="1" lang="en" sz="1000">
                  <a:solidFill>
                    <a:srgbClr val="858585"/>
                  </a:solidFill>
                  <a:latin typeface="Roboto"/>
                  <a:ea typeface="Roboto"/>
                  <a:cs typeface="Roboto"/>
                  <a:sym typeface="Roboto"/>
                </a:rPr>
                <a:t>Allegiance</a:t>
              </a:r>
              <a:endParaRPr b="1" sz="1000">
                <a:solidFill>
                  <a:srgbClr val="858585"/>
                </a:solidFill>
                <a:latin typeface="Roboto"/>
                <a:ea typeface="Roboto"/>
                <a:cs typeface="Roboto"/>
                <a:sym typeface="Roboto"/>
              </a:endParaRPr>
            </a:p>
          </p:txBody>
        </p:sp>
        <p:sp>
          <p:nvSpPr>
            <p:cNvPr id="120" name="Google Shape;120;p18"/>
            <p:cNvSpPr txBox="1"/>
            <p:nvPr/>
          </p:nvSpPr>
          <p:spPr>
            <a:xfrm>
              <a:off x="1215700" y="3151825"/>
              <a:ext cx="1545600" cy="7374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600"/>
                </a:spcAft>
                <a:buNone/>
              </a:pPr>
              <a:r>
                <a:rPr lang="en" sz="800">
                  <a:solidFill>
                    <a:srgbClr val="858585"/>
                  </a:solidFill>
                  <a:latin typeface="Roboto"/>
                  <a:ea typeface="Roboto"/>
                  <a:cs typeface="Roboto"/>
                  <a:sym typeface="Roboto"/>
                </a:rPr>
                <a:t>Purchase</a:t>
              </a:r>
              <a:r>
                <a:rPr lang="en" sz="800">
                  <a:solidFill>
                    <a:srgbClr val="858585"/>
                  </a:solidFill>
                  <a:latin typeface="Roboto"/>
                  <a:ea typeface="Roboto"/>
                  <a:cs typeface="Roboto"/>
                  <a:sym typeface="Roboto"/>
                </a:rPr>
                <a:t> a PGA Family (or just golf course) membership.</a:t>
              </a:r>
              <a:endParaRPr sz="800">
                <a:solidFill>
                  <a:srgbClr val="858585"/>
                </a:solidFill>
                <a:latin typeface="Roboto"/>
                <a:ea typeface="Roboto"/>
                <a:cs typeface="Roboto"/>
                <a:sym typeface="Roboto"/>
              </a:endParaRPr>
            </a:p>
          </p:txBody>
        </p:sp>
        <p:cxnSp>
          <p:nvCxnSpPr>
            <p:cNvPr id="121" name="Google Shape;121;p18"/>
            <p:cNvCxnSpPr/>
            <p:nvPr/>
          </p:nvCxnSpPr>
          <p:spPr>
            <a:xfrm>
              <a:off x="2180202" y="1695421"/>
              <a:ext cx="718500" cy="741900"/>
            </a:xfrm>
            <a:prstGeom prst="straightConnector1">
              <a:avLst/>
            </a:prstGeom>
            <a:noFill/>
            <a:ln cap="flat" cmpd="sng" w="9525">
              <a:solidFill>
                <a:srgbClr val="C2C2C2"/>
              </a:solidFill>
              <a:prstDash val="solid"/>
              <a:round/>
              <a:headEnd len="sm" w="sm" type="none"/>
              <a:tailEnd len="sm" w="sm" type="none"/>
            </a:ln>
          </p:spPr>
        </p:cxnSp>
        <p:sp>
          <p:nvSpPr>
            <p:cNvPr id="122" name="Google Shape;122;p18"/>
            <p:cNvSpPr/>
            <p:nvPr/>
          </p:nvSpPr>
          <p:spPr>
            <a:xfrm flipH="1">
              <a:off x="1083025" y="2306625"/>
              <a:ext cx="1834800" cy="143400"/>
            </a:xfrm>
            <a:prstGeom prst="parallelogram">
              <a:avLst>
                <a:gd fmla="val 96952" name="adj"/>
              </a:avLst>
            </a:pr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sp>
          <p:nvSpPr>
            <p:cNvPr id="123" name="Google Shape;123;p18"/>
            <p:cNvSpPr/>
            <p:nvPr/>
          </p:nvSpPr>
          <p:spPr>
            <a:xfrm>
              <a:off x="1083125" y="2460449"/>
              <a:ext cx="1834800" cy="143400"/>
            </a:xfrm>
            <a:prstGeom prst="parallelogram">
              <a:avLst>
                <a:gd fmla="val 96952" name="adj"/>
              </a:avLst>
            </a:prstGeom>
            <a:solidFill>
              <a:srgbClr val="8585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19"/>
          <p:cNvSpPr txBox="1"/>
          <p:nvPr>
            <p:ph type="ctrTitle"/>
          </p:nvPr>
        </p:nvSpPr>
        <p:spPr>
          <a:xfrm>
            <a:off x="1508850" y="1783800"/>
            <a:ext cx="6126300" cy="28200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t>The Role of the </a:t>
            </a:r>
            <a:endParaRPr/>
          </a:p>
          <a:p>
            <a:pPr indent="0" lvl="0" marL="0" rtl="0" algn="l">
              <a:spcBef>
                <a:spcPts val="0"/>
              </a:spcBef>
              <a:spcAft>
                <a:spcPts val="0"/>
              </a:spcAft>
              <a:buClr>
                <a:schemeClr val="dk1"/>
              </a:buClr>
              <a:buSzPts val="1100"/>
              <a:buFont typeface="Arial"/>
              <a:buNone/>
            </a:pPr>
            <a:r>
              <a:rPr lang="en"/>
              <a:t>PGA Professional in PGA Family</a:t>
            </a:r>
            <a:endParaRPr/>
          </a:p>
        </p:txBody>
      </p:sp>
      <p:pic>
        <p:nvPicPr>
          <p:cNvPr id="129" name="Google Shape;129;p19"/>
          <p:cNvPicPr preferRelativeResize="0"/>
          <p:nvPr/>
        </p:nvPicPr>
        <p:blipFill>
          <a:blip r:embed="rId3">
            <a:alphaModFix/>
          </a:blip>
          <a:stretch>
            <a:fillRect/>
          </a:stretch>
        </p:blipFill>
        <p:spPr>
          <a:xfrm>
            <a:off x="5693075" y="-12"/>
            <a:ext cx="4211725" cy="4211725"/>
          </a:xfrm>
          <a:prstGeom prst="rect">
            <a:avLst/>
          </a:prstGeom>
          <a:noFill/>
          <a:ln>
            <a:noFill/>
          </a:ln>
        </p:spPr>
      </p:pic>
      <p:pic>
        <p:nvPicPr>
          <p:cNvPr id="130" name="Google Shape;130;p19"/>
          <p:cNvPicPr preferRelativeResize="0"/>
          <p:nvPr/>
        </p:nvPicPr>
        <p:blipFill>
          <a:blip r:embed="rId4">
            <a:alphaModFix/>
          </a:blip>
          <a:stretch>
            <a:fillRect/>
          </a:stretch>
        </p:blipFill>
        <p:spPr>
          <a:xfrm>
            <a:off x="467775" y="3253175"/>
            <a:ext cx="784900" cy="7849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withEffect" presetClass="entr" presetID="2" presetSubtype="2">
                                  <p:stCondLst>
                                    <p:cond delay="0"/>
                                  </p:stCondLst>
                                  <p:childTnLst>
                                    <p:set>
                                      <p:cBhvr>
                                        <p:cTn dur="1" fill="hold">
                                          <p:stCondLst>
                                            <p:cond delay="0"/>
                                          </p:stCondLst>
                                        </p:cTn>
                                        <p:tgtEl>
                                          <p:spTgt spid="129"/>
                                        </p:tgtEl>
                                        <p:attrNameLst>
                                          <p:attrName>style.visibility</p:attrName>
                                        </p:attrNameLst>
                                      </p:cBhvr>
                                      <p:to>
                                        <p:strVal val="visible"/>
                                      </p:to>
                                    </p:set>
                                    <p:anim calcmode="lin" valueType="num">
                                      <p:cBhvr additive="base">
                                        <p:cTn dur="500"/>
                                        <p:tgtEl>
                                          <p:spTgt spid="129"/>
                                        </p:tgtEl>
                                        <p:attrNameLst>
                                          <p:attrName>ppt_x</p:attrName>
                                        </p:attrNameLst>
                                      </p:cBhvr>
                                      <p:tavLst>
                                        <p:tav fmla="" tm="0">
                                          <p:val>
                                            <p:strVal val="#ppt_x+1"/>
                                          </p:val>
                                        </p:tav>
                                        <p:tav fmla="" tm="100000">
                                          <p:val>
                                            <p:strVal val="#ppt_x"/>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0"/>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ROLE #1: Educator</a:t>
            </a:r>
            <a:endParaRPr/>
          </a:p>
        </p:txBody>
      </p:sp>
      <p:sp>
        <p:nvSpPr>
          <p:cNvPr id="136" name="Google Shape;136;p20"/>
          <p:cNvSpPr txBox="1"/>
          <p:nvPr>
            <p:ph idx="1" type="body"/>
          </p:nvPr>
        </p:nvSpPr>
        <p:spPr>
          <a:xfrm>
            <a:off x="61925" y="1061650"/>
            <a:ext cx="4970700" cy="3913200"/>
          </a:xfrm>
          <a:prstGeom prst="rect">
            <a:avLst/>
          </a:prstGeom>
        </p:spPr>
        <p:txBody>
          <a:bodyPr anchorCtr="0" anchor="t" bIns="91425" lIns="91425" spcFirstLastPara="1" rIns="91425" wrap="square" tIns="91425">
            <a:normAutofit fontScale="92500"/>
          </a:bodyPr>
          <a:lstStyle/>
          <a:p>
            <a:pPr indent="-334327" lvl="0" marL="457200" rtl="0" algn="l">
              <a:spcBef>
                <a:spcPts val="0"/>
              </a:spcBef>
              <a:spcAft>
                <a:spcPts val="0"/>
              </a:spcAft>
              <a:buClr>
                <a:schemeClr val="dk1"/>
              </a:buClr>
              <a:buSzPct val="100000"/>
              <a:buChar char="●"/>
            </a:pPr>
            <a:r>
              <a:rPr b="1" lang="en">
                <a:solidFill>
                  <a:schemeClr val="dk1"/>
                </a:solidFill>
              </a:rPr>
              <a:t>Fundamental knowledge</a:t>
            </a:r>
            <a:r>
              <a:rPr lang="en">
                <a:solidFill>
                  <a:schemeClr val="dk1"/>
                </a:solidFill>
              </a:rPr>
              <a:t> of the game of golf to c</a:t>
            </a:r>
            <a:r>
              <a:rPr lang="en">
                <a:solidFill>
                  <a:schemeClr val="dk1"/>
                </a:solidFill>
              </a:rPr>
              <a:t>onduct group lessons for players </a:t>
            </a:r>
            <a:r>
              <a:rPr lang="en">
                <a:solidFill>
                  <a:schemeClr val="dk1"/>
                </a:solidFill>
              </a:rPr>
              <a:t>of all</a:t>
            </a:r>
            <a:r>
              <a:rPr lang="en">
                <a:solidFill>
                  <a:schemeClr val="dk1"/>
                </a:solidFill>
              </a:rPr>
              <a:t> skill levels, to encourage player development</a:t>
            </a:r>
            <a:endParaRPr>
              <a:solidFill>
                <a:schemeClr val="dk1"/>
              </a:solidFill>
            </a:endParaRPr>
          </a:p>
          <a:p>
            <a:pPr indent="0" lvl="0" marL="0" rtl="0" algn="l">
              <a:spcBef>
                <a:spcPts val="1200"/>
              </a:spcBef>
              <a:spcAft>
                <a:spcPts val="0"/>
              </a:spcAft>
              <a:buNone/>
            </a:pPr>
            <a:r>
              <a:t/>
            </a:r>
            <a:endParaRPr sz="394">
              <a:solidFill>
                <a:schemeClr val="dk1"/>
              </a:solidFill>
            </a:endParaRPr>
          </a:p>
          <a:p>
            <a:pPr indent="-334327" lvl="0" marL="457200" rtl="0" algn="l">
              <a:spcBef>
                <a:spcPts val="1200"/>
              </a:spcBef>
              <a:spcAft>
                <a:spcPts val="0"/>
              </a:spcAft>
              <a:buClr>
                <a:schemeClr val="dk1"/>
              </a:buClr>
              <a:buSzPct val="100000"/>
              <a:buChar char="●"/>
            </a:pPr>
            <a:r>
              <a:rPr b="1" lang="en">
                <a:solidFill>
                  <a:schemeClr val="dk1"/>
                </a:solidFill>
              </a:rPr>
              <a:t>Analyze player’s</a:t>
            </a:r>
            <a:r>
              <a:rPr lang="en">
                <a:solidFill>
                  <a:schemeClr val="dk1"/>
                </a:solidFill>
              </a:rPr>
              <a:t> stance, swing mechanics, and overall performance to provide feedback and guidance to identify areas for improvement</a:t>
            </a:r>
            <a:endParaRPr>
              <a:solidFill>
                <a:schemeClr val="dk1"/>
              </a:solidFill>
            </a:endParaRPr>
          </a:p>
          <a:p>
            <a:pPr indent="0" lvl="0" marL="0" rtl="0" algn="l">
              <a:spcBef>
                <a:spcPts val="1200"/>
              </a:spcBef>
              <a:spcAft>
                <a:spcPts val="0"/>
              </a:spcAft>
              <a:buNone/>
            </a:pPr>
            <a:r>
              <a:t/>
            </a:r>
            <a:endParaRPr sz="286">
              <a:solidFill>
                <a:schemeClr val="dk1"/>
              </a:solidFill>
            </a:endParaRPr>
          </a:p>
          <a:p>
            <a:pPr indent="-334327" lvl="0" marL="457200" rtl="0" algn="l">
              <a:spcBef>
                <a:spcPts val="1200"/>
              </a:spcBef>
              <a:spcAft>
                <a:spcPts val="0"/>
              </a:spcAft>
              <a:buClr>
                <a:schemeClr val="dk1"/>
              </a:buClr>
              <a:buSzPct val="100000"/>
              <a:buChar char="●"/>
            </a:pPr>
            <a:r>
              <a:rPr b="1" lang="en">
                <a:solidFill>
                  <a:schemeClr val="dk1"/>
                </a:solidFill>
              </a:rPr>
              <a:t>Utilize the resources</a:t>
            </a:r>
            <a:r>
              <a:rPr lang="en">
                <a:solidFill>
                  <a:schemeClr val="dk1"/>
                </a:solidFill>
              </a:rPr>
              <a:t> of PGA player development programs such as Get Golf Ready, PGA Sports Academy, Tee it Forward, etc.</a:t>
            </a:r>
            <a:endParaRPr>
              <a:solidFill>
                <a:schemeClr val="dk1"/>
              </a:solidFill>
            </a:endParaRPr>
          </a:p>
        </p:txBody>
      </p:sp>
      <p:pic>
        <p:nvPicPr>
          <p:cNvPr id="137" name="Google Shape;137;p20"/>
          <p:cNvPicPr preferRelativeResize="0"/>
          <p:nvPr/>
        </p:nvPicPr>
        <p:blipFill>
          <a:blip r:embed="rId3">
            <a:alphaModFix/>
          </a:blip>
          <a:stretch>
            <a:fillRect/>
          </a:stretch>
        </p:blipFill>
        <p:spPr>
          <a:xfrm>
            <a:off x="5081050" y="951725"/>
            <a:ext cx="3751251" cy="3001001"/>
          </a:xfrm>
          <a:prstGeom prst="rect">
            <a:avLst/>
          </a:prstGeom>
          <a:noFill/>
          <a:ln>
            <a:noFill/>
          </a:ln>
          <a:effectLst>
            <a:outerShdw blurRad="57150" rotWithShape="0" algn="bl" dir="5400000" dist="19050">
              <a:srgbClr val="000000">
                <a:alpha val="50000"/>
              </a:srgbClr>
            </a:outerShdw>
            <a:reflection blurRad="0" dir="5400000" dist="38100" endA="0" endPos="30000" fadeDir="5400012" kx="0" rotWithShape="0" algn="bl" stPos="0" sy="-100000" ky="0"/>
          </a:effectLst>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1"/>
          <p:cNvSpPr txBox="1"/>
          <p:nvPr>
            <p:ph type="title"/>
          </p:nvPr>
        </p:nvSpPr>
        <p:spPr>
          <a:xfrm>
            <a:off x="311700" y="445025"/>
            <a:ext cx="8520600" cy="613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ROLE #2: Facilitator</a:t>
            </a:r>
            <a:endParaRPr/>
          </a:p>
        </p:txBody>
      </p:sp>
      <p:sp>
        <p:nvSpPr>
          <p:cNvPr id="143" name="Google Shape;143;p21"/>
          <p:cNvSpPr txBox="1"/>
          <p:nvPr>
            <p:ph idx="1" type="body"/>
          </p:nvPr>
        </p:nvSpPr>
        <p:spPr>
          <a:xfrm>
            <a:off x="46250" y="1082475"/>
            <a:ext cx="4949100" cy="3839100"/>
          </a:xfrm>
          <a:prstGeom prst="rect">
            <a:avLst/>
          </a:prstGeom>
        </p:spPr>
        <p:txBody>
          <a:bodyPr anchorCtr="0" anchor="t" bIns="91425" lIns="91425" spcFirstLastPara="1" rIns="91425" wrap="square" tIns="91425">
            <a:normAutofit lnSpcReduction="10000"/>
          </a:bodyPr>
          <a:lstStyle/>
          <a:p>
            <a:pPr indent="-342900" lvl="0" marL="457200" rtl="0" algn="l">
              <a:spcBef>
                <a:spcPts val="0"/>
              </a:spcBef>
              <a:spcAft>
                <a:spcPts val="0"/>
              </a:spcAft>
              <a:buClr>
                <a:schemeClr val="dk1"/>
              </a:buClr>
              <a:buSzPts val="1800"/>
              <a:buChar char="●"/>
            </a:pPr>
            <a:r>
              <a:rPr b="1" lang="en">
                <a:solidFill>
                  <a:schemeClr val="dk1"/>
                </a:solidFill>
              </a:rPr>
              <a:t>Oversee</a:t>
            </a:r>
            <a:r>
              <a:rPr lang="en">
                <a:solidFill>
                  <a:schemeClr val="dk1"/>
                </a:solidFill>
              </a:rPr>
              <a:t> an enhanced golf instruction program and p</a:t>
            </a:r>
            <a:r>
              <a:rPr lang="en">
                <a:solidFill>
                  <a:schemeClr val="dk1"/>
                </a:solidFill>
              </a:rPr>
              <a:t>romote a positive professional image within the community</a:t>
            </a:r>
            <a:endParaRPr>
              <a:solidFill>
                <a:schemeClr val="dk1"/>
              </a:solidFill>
            </a:endParaRPr>
          </a:p>
          <a:p>
            <a:pPr indent="0" lvl="0" marL="0" rtl="0" algn="l">
              <a:spcBef>
                <a:spcPts val="1200"/>
              </a:spcBef>
              <a:spcAft>
                <a:spcPts val="0"/>
              </a:spcAft>
              <a:buNone/>
            </a:pPr>
            <a:r>
              <a:t/>
            </a:r>
            <a:endParaRPr sz="100">
              <a:solidFill>
                <a:schemeClr val="dk1"/>
              </a:solidFill>
            </a:endParaRPr>
          </a:p>
          <a:p>
            <a:pPr indent="-342900" lvl="0" marL="457200" rtl="0" algn="l">
              <a:spcBef>
                <a:spcPts val="1200"/>
              </a:spcBef>
              <a:spcAft>
                <a:spcPts val="0"/>
              </a:spcAft>
              <a:buClr>
                <a:schemeClr val="dk1"/>
              </a:buClr>
              <a:buSzPts val="1800"/>
              <a:buChar char="●"/>
            </a:pPr>
            <a:r>
              <a:rPr b="1" lang="en">
                <a:solidFill>
                  <a:schemeClr val="dk1"/>
                </a:solidFill>
              </a:rPr>
              <a:t>Build rapport</a:t>
            </a:r>
            <a:r>
              <a:rPr lang="en">
                <a:solidFill>
                  <a:schemeClr val="dk1"/>
                </a:solidFill>
              </a:rPr>
              <a:t> and foster </a:t>
            </a:r>
            <a:r>
              <a:rPr lang="en">
                <a:solidFill>
                  <a:schemeClr val="dk1"/>
                </a:solidFill>
              </a:rPr>
              <a:t>positive</a:t>
            </a:r>
            <a:r>
              <a:rPr lang="en">
                <a:solidFill>
                  <a:schemeClr val="dk1"/>
                </a:solidFill>
              </a:rPr>
              <a:t> relationships with </a:t>
            </a:r>
            <a:r>
              <a:rPr lang="en">
                <a:solidFill>
                  <a:schemeClr val="dk1"/>
                </a:solidFill>
              </a:rPr>
              <a:t>clients</a:t>
            </a:r>
            <a:r>
              <a:rPr lang="en">
                <a:solidFill>
                  <a:schemeClr val="dk1"/>
                </a:solidFill>
              </a:rPr>
              <a:t> through effective communication and responsiveness t</a:t>
            </a:r>
            <a:r>
              <a:rPr lang="en">
                <a:solidFill>
                  <a:schemeClr val="dk1"/>
                </a:solidFill>
              </a:rPr>
              <a:t>o create a memorable experience for golfers of all ages and skill levels</a:t>
            </a:r>
            <a:endParaRPr>
              <a:solidFill>
                <a:schemeClr val="dk1"/>
              </a:solidFill>
            </a:endParaRPr>
          </a:p>
          <a:p>
            <a:pPr indent="0" lvl="0" marL="457200" rtl="0" algn="l">
              <a:spcBef>
                <a:spcPts val="1200"/>
              </a:spcBef>
              <a:spcAft>
                <a:spcPts val="0"/>
              </a:spcAft>
              <a:buNone/>
            </a:pPr>
            <a:r>
              <a:t/>
            </a:r>
            <a:endParaRPr sz="100">
              <a:solidFill>
                <a:schemeClr val="dk1"/>
              </a:solidFill>
            </a:endParaRPr>
          </a:p>
          <a:p>
            <a:pPr indent="-342900" lvl="0" marL="457200" rtl="0" algn="l">
              <a:spcBef>
                <a:spcPts val="1200"/>
              </a:spcBef>
              <a:spcAft>
                <a:spcPts val="0"/>
              </a:spcAft>
              <a:buClr>
                <a:schemeClr val="dk1"/>
              </a:buClr>
              <a:buSzPts val="1800"/>
              <a:buChar char="●"/>
            </a:pPr>
            <a:r>
              <a:rPr b="1" lang="en">
                <a:solidFill>
                  <a:schemeClr val="dk1"/>
                </a:solidFill>
              </a:rPr>
              <a:t>Fundamental supervisory</a:t>
            </a:r>
            <a:r>
              <a:rPr lang="en">
                <a:solidFill>
                  <a:schemeClr val="dk1"/>
                </a:solidFill>
              </a:rPr>
              <a:t> practices and principles</a:t>
            </a:r>
            <a:endParaRPr>
              <a:solidFill>
                <a:schemeClr val="dk1"/>
              </a:solidFill>
            </a:endParaRPr>
          </a:p>
        </p:txBody>
      </p:sp>
      <p:pic>
        <p:nvPicPr>
          <p:cNvPr id="144" name="Google Shape;144;p21"/>
          <p:cNvPicPr preferRelativeResize="0"/>
          <p:nvPr/>
        </p:nvPicPr>
        <p:blipFill>
          <a:blip r:embed="rId3">
            <a:alphaModFix/>
          </a:blip>
          <a:stretch>
            <a:fillRect/>
          </a:stretch>
        </p:blipFill>
        <p:spPr>
          <a:xfrm>
            <a:off x="5099700" y="821313"/>
            <a:ext cx="3732601" cy="3234921"/>
          </a:xfrm>
          <a:prstGeom prst="rect">
            <a:avLst/>
          </a:prstGeom>
          <a:noFill/>
          <a:ln>
            <a:noFill/>
          </a:ln>
          <a:effectLst>
            <a:outerShdw blurRad="57150" rotWithShape="0" algn="bl" dir="5400000" dist="19050">
              <a:srgbClr val="000000">
                <a:alpha val="50000"/>
              </a:srgbClr>
            </a:outerShdw>
            <a:reflection blurRad="0" dir="5400000" dist="38100" endA="0" endPos="30000" fadeDir="5400012" kx="0" rotWithShape="0" algn="bl" stPos="0" sy="-100000" ky="0"/>
          </a:effectLst>
        </p:spPr>
      </p:pic>
    </p:spTree>
  </p:cSld>
  <p:clrMapOvr>
    <a:masterClrMapping/>
  </p:clrMapOvr>
</p:sld>
</file>

<file path=ppt/theme/theme1.xml><?xml version="1.0" encoding="utf-8"?>
<a:theme xmlns:a="http://schemas.openxmlformats.org/drawingml/2006/main" xmlns:r="http://schemas.openxmlformats.org/officeDocument/2006/relationships" name="Paperback">
  <a:themeElements>
    <a:clrScheme name="Paperback">
      <a:dk1>
        <a:srgbClr val="000000"/>
      </a:dk1>
      <a:lt1>
        <a:srgbClr val="FFFFFF"/>
      </a:lt1>
      <a:dk2>
        <a:srgbClr val="00695C"/>
      </a:dk2>
      <a:lt2>
        <a:srgbClr val="26A69A"/>
      </a:lt2>
      <a:accent1>
        <a:srgbClr val="FFFBF0"/>
      </a:accent1>
      <a:accent2>
        <a:srgbClr val="B7B7B7"/>
      </a:accent2>
      <a:accent3>
        <a:srgbClr val="FB8C00"/>
      </a:accent3>
      <a:accent4>
        <a:srgbClr val="80CBC4"/>
      </a:accent4>
      <a:accent5>
        <a:srgbClr val="AF4345"/>
      </a:accent5>
      <a:accent6>
        <a:srgbClr val="F58F8F"/>
      </a:accent6>
      <a:hlink>
        <a:srgbClr val="AF4345"/>
      </a:hlink>
      <a:folHlink>
        <a:srgbClr val="AF4345"/>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